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notesSlides/notesSlide1.xml" ContentType="application/vnd.openxmlformats-officedocument.presentationml.notesSlide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76" r:id="rId5"/>
    <p:sldId id="275" r:id="rId6"/>
    <p:sldId id="273" r:id="rId7"/>
    <p:sldId id="274" r:id="rId8"/>
    <p:sldId id="262" r:id="rId9"/>
    <p:sldId id="265" r:id="rId10"/>
    <p:sldId id="268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88" r:id="rId23"/>
    <p:sldId id="289" r:id="rId2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80" d="100"/>
          <a:sy n="80" d="100"/>
        </p:scale>
        <p:origin x="-1378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32663898514796991"/>
          <c:y val="6.9306656143279036E-2"/>
          <c:w val="0.35608987093251554"/>
          <c:h val="0.49679767282647602"/>
        </c:manualLayout>
      </c:layout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Plan 2017</c:v>
                </c:pt>
              </c:strCache>
            </c:strRef>
          </c:tx>
          <c:cat>
            <c:strRef>
              <c:f>List1!$A$2:$A$4</c:f>
              <c:strCache>
                <c:ptCount val="3"/>
                <c:pt idx="0">
                  <c:v>Prihodki za izvajanje javne službe</c:v>
                </c:pt>
                <c:pt idx="1">
                  <c:v>Prihodki od prodaje blaga in storitve na trgu</c:v>
                </c:pt>
                <c:pt idx="2">
                  <c:v> </c:v>
                </c:pt>
              </c:strCache>
            </c:strRef>
          </c:cat>
          <c:val>
            <c:numRef>
              <c:f>List1!$B$2:$B$4</c:f>
              <c:numCache>
                <c:formatCode>General</c:formatCode>
                <c:ptCount val="3"/>
                <c:pt idx="0">
                  <c:v>5250720</c:v>
                </c:pt>
                <c:pt idx="1">
                  <c:v>57000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solidFill>
          <a:srgbClr val="DEC8E2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15974445232129936"/>
          <c:y val="0.65427615743430556"/>
          <c:w val="0.82472194147236844"/>
          <c:h val="0.11342231820091384"/>
        </c:manualLayout>
      </c:layout>
      <c:overlay val="0"/>
      <c:txPr>
        <a:bodyPr/>
        <a:lstStyle/>
        <a:p>
          <a:pPr>
            <a:defRPr sz="16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rgbClr val="FFCC99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82"/>
          <c:y val="3.010262645330819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2015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Prihodki - MIZŠ</c:v>
                </c:pt>
                <c:pt idx="1">
                  <c:v>Prihodki - Občina</c:v>
                </c:pt>
                <c:pt idx="2">
                  <c:v>Prihodki-ostali upor.JS</c:v>
                </c:pt>
              </c:strCache>
            </c:strRef>
          </c:cat>
          <c:val>
            <c:numRef>
              <c:f>List1!$B$2:$B$4</c:f>
              <c:numCache>
                <c:formatCode>#,##0_ ;\-#,##0" "</c:formatCode>
                <c:ptCount val="3"/>
                <c:pt idx="0">
                  <c:v>3667501</c:v>
                </c:pt>
                <c:pt idx="1">
                  <c:v>321692</c:v>
                </c:pt>
                <c:pt idx="2">
                  <c:v>32442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2016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Prihodki - MIZŠ</c:v>
                </c:pt>
                <c:pt idx="1">
                  <c:v>Prihodki - Občina</c:v>
                </c:pt>
                <c:pt idx="2">
                  <c:v>Prihodki-ostali upor.JS</c:v>
                </c:pt>
              </c:strCache>
            </c:strRef>
          </c:cat>
          <c:val>
            <c:numRef>
              <c:f>List1!$C$2:$C$4</c:f>
              <c:numCache>
                <c:formatCode>#,##0_ ;\-#,##0" "</c:formatCode>
                <c:ptCount val="3"/>
                <c:pt idx="0">
                  <c:v>4076843</c:v>
                </c:pt>
                <c:pt idx="1">
                  <c:v>331743</c:v>
                </c:pt>
                <c:pt idx="2">
                  <c:v>40274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2017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Prihodki - MIZŠ</c:v>
                </c:pt>
                <c:pt idx="1">
                  <c:v>Prihodki - Občina</c:v>
                </c:pt>
                <c:pt idx="2">
                  <c:v>Prihodki-ostali upor.JS</c:v>
                </c:pt>
              </c:strCache>
            </c:strRef>
          </c:cat>
          <c:val>
            <c:numRef>
              <c:f>List1!$D$2:$D$4</c:f>
              <c:numCache>
                <c:formatCode>#,##0_ ;\-#,##0" "</c:formatCode>
                <c:ptCount val="3"/>
                <c:pt idx="0">
                  <c:v>4410541</c:v>
                </c:pt>
                <c:pt idx="1">
                  <c:v>354100</c:v>
                </c:pt>
                <c:pt idx="2">
                  <c:v>50100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6111104"/>
        <c:axId val="134098304"/>
      </c:barChart>
      <c:catAx>
        <c:axId val="1761111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0" vert="horz"/>
          <a:lstStyle/>
          <a:p>
            <a:pPr>
              <a:defRPr sz="1400"/>
            </a:pPr>
            <a:endParaRPr lang="sl-SI"/>
          </a:p>
        </c:txPr>
        <c:crossAx val="134098304"/>
        <c:crosses val="autoZero"/>
        <c:auto val="0"/>
        <c:lblAlgn val="ctr"/>
        <c:lblOffset val="100"/>
        <c:noMultiLvlLbl val="0"/>
      </c:catAx>
      <c:valAx>
        <c:axId val="134098304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sl-SI"/>
          </a:p>
        </c:txPr>
        <c:crossAx val="176111104"/>
        <c:crosses val="autoZero"/>
        <c:crossBetween val="between"/>
      </c:valAx>
      <c:spPr>
        <a:solidFill>
          <a:srgbClr val="DEC8E2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33289496384768269"/>
          <c:y val="0.74357995555397838"/>
          <c:w val="0.49831136819854555"/>
          <c:h val="6.1826811833811293E-2"/>
        </c:manualLayout>
      </c:layout>
      <c:overlay val="0"/>
      <c:txPr>
        <a:bodyPr/>
        <a:lstStyle/>
        <a:p>
          <a:pPr>
            <a:defRPr sz="1400" baseline="0"/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 baseline="0">
          <a:solidFill>
            <a:schemeClr val="tx1"/>
          </a:solidFill>
        </a:defRPr>
      </a:pPr>
      <a:endParaRPr lang="sl-SI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82"/>
          <c:y val="3.010262645330819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2015</c:v>
                </c:pt>
              </c:strCache>
            </c:strRef>
          </c:tx>
          <c:invertIfNegative val="0"/>
          <c:cat>
            <c:strRef>
              <c:f>List1!$A$2:$A$3</c:f>
              <c:strCache>
                <c:ptCount val="2"/>
                <c:pt idx="0">
                  <c:v>Plače in povračila</c:v>
                </c:pt>
                <c:pt idx="1">
                  <c:v>Materialni stroški in ostalo</c:v>
                </c:pt>
              </c:strCache>
            </c:strRef>
          </c:cat>
          <c:val>
            <c:numRef>
              <c:f>List1!$B$2:$B$3</c:f>
              <c:numCache>
                <c:formatCode>General</c:formatCode>
                <c:ptCount val="2"/>
                <c:pt idx="0">
                  <c:v>3428949</c:v>
                </c:pt>
                <c:pt idx="1">
                  <c:v>238552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2016</c:v>
                </c:pt>
              </c:strCache>
            </c:strRef>
          </c:tx>
          <c:invertIfNegative val="0"/>
          <c:cat>
            <c:strRef>
              <c:f>List1!$A$2:$A$3</c:f>
              <c:strCache>
                <c:ptCount val="2"/>
                <c:pt idx="0">
                  <c:v>Plače in povračila</c:v>
                </c:pt>
                <c:pt idx="1">
                  <c:v>Materialni stroški in ostalo</c:v>
                </c:pt>
              </c:strCache>
            </c:strRef>
          </c:cat>
          <c:val>
            <c:numRef>
              <c:f>List1!$C$2:$C$3</c:f>
              <c:numCache>
                <c:formatCode>General</c:formatCode>
                <c:ptCount val="2"/>
                <c:pt idx="0">
                  <c:v>3742014</c:v>
                </c:pt>
                <c:pt idx="1">
                  <c:v>334829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2017</c:v>
                </c:pt>
              </c:strCache>
            </c:strRef>
          </c:tx>
          <c:invertIfNegative val="0"/>
          <c:cat>
            <c:strRef>
              <c:f>List1!$A$2:$A$3</c:f>
              <c:strCache>
                <c:ptCount val="2"/>
                <c:pt idx="0">
                  <c:v>Plače in povračila</c:v>
                </c:pt>
                <c:pt idx="1">
                  <c:v>Materialni stroški in ostalo</c:v>
                </c:pt>
              </c:strCache>
            </c:strRef>
          </c:cat>
          <c:val>
            <c:numRef>
              <c:f>List1!$D$2:$D$3</c:f>
              <c:numCache>
                <c:formatCode>#,##0_ ;\-#,##0" "</c:formatCode>
                <c:ptCount val="2"/>
                <c:pt idx="0">
                  <c:v>4039841</c:v>
                </c:pt>
                <c:pt idx="1">
                  <c:v>370700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6436736"/>
        <c:axId val="189461568"/>
      </c:barChart>
      <c:valAx>
        <c:axId val="1894615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6436736"/>
        <c:crosses val="autoZero"/>
        <c:crossBetween val="between"/>
      </c:valAx>
      <c:catAx>
        <c:axId val="176436736"/>
        <c:scaling>
          <c:orientation val="minMax"/>
        </c:scaling>
        <c:delete val="0"/>
        <c:axPos val="b"/>
        <c:majorTickMark val="out"/>
        <c:minorTickMark val="none"/>
        <c:tickLblPos val="nextTo"/>
        <c:crossAx val="189461568"/>
        <c:crosses val="autoZero"/>
        <c:auto val="0"/>
        <c:lblAlgn val="ctr"/>
        <c:lblOffset val="100"/>
        <c:noMultiLvlLbl val="0"/>
      </c:catAx>
      <c:spPr>
        <a:solidFill>
          <a:srgbClr val="DEC8E2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23289013029767253"/>
          <c:y val="0.80523910084375194"/>
          <c:w val="0.51294721404466914"/>
          <c:h val="5.7490411265712929E-2"/>
        </c:manualLayout>
      </c:layout>
      <c:overlay val="0"/>
      <c:txPr>
        <a:bodyPr/>
        <a:lstStyle/>
        <a:p>
          <a:pPr>
            <a:defRPr sz="1400" baseline="0"/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 baseline="0">
          <a:solidFill>
            <a:schemeClr val="tx1"/>
          </a:solidFill>
        </a:defRPr>
      </a:pPr>
      <a:endParaRPr lang="sl-SI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82"/>
          <c:y val="3.010262645330819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2015</c:v>
                </c:pt>
              </c:strCache>
            </c:strRef>
          </c:tx>
          <c:invertIfNegative val="0"/>
          <c:cat>
            <c:strRef>
              <c:f>List1!$A$2:$A$3</c:f>
              <c:strCache>
                <c:ptCount val="2"/>
                <c:pt idx="0">
                  <c:v>Plače in povračila</c:v>
                </c:pt>
                <c:pt idx="1">
                  <c:v>Materialni stroški in ostalo</c:v>
                </c:pt>
              </c:strCache>
            </c:strRef>
          </c:cat>
          <c:val>
            <c:numRef>
              <c:f>List1!$B$2:$B$3</c:f>
              <c:numCache>
                <c:formatCode>General</c:formatCode>
                <c:ptCount val="2"/>
                <c:pt idx="0">
                  <c:v>99383</c:v>
                </c:pt>
                <c:pt idx="1">
                  <c:v>222309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2016</c:v>
                </c:pt>
              </c:strCache>
            </c:strRef>
          </c:tx>
          <c:invertIfNegative val="0"/>
          <c:cat>
            <c:strRef>
              <c:f>List1!$A$2:$A$3</c:f>
              <c:strCache>
                <c:ptCount val="2"/>
                <c:pt idx="0">
                  <c:v>Plače in povračila</c:v>
                </c:pt>
                <c:pt idx="1">
                  <c:v>Materialni stroški in ostalo</c:v>
                </c:pt>
              </c:strCache>
            </c:strRef>
          </c:cat>
          <c:val>
            <c:numRef>
              <c:f>List1!$C$2:$C$3</c:f>
              <c:numCache>
                <c:formatCode>General</c:formatCode>
                <c:ptCount val="2"/>
                <c:pt idx="0">
                  <c:v>109509</c:v>
                </c:pt>
                <c:pt idx="1">
                  <c:v>222234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2017</c:v>
                </c:pt>
              </c:strCache>
            </c:strRef>
          </c:tx>
          <c:invertIfNegative val="0"/>
          <c:cat>
            <c:strRef>
              <c:f>List1!$A$2:$A$3</c:f>
              <c:strCache>
                <c:ptCount val="2"/>
                <c:pt idx="0">
                  <c:v>Plače in povračila</c:v>
                </c:pt>
                <c:pt idx="1">
                  <c:v>Materialni stroški in ostalo</c:v>
                </c:pt>
              </c:strCache>
            </c:strRef>
          </c:cat>
          <c:val>
            <c:numRef>
              <c:f>List1!$D$2:$D$3</c:f>
              <c:numCache>
                <c:formatCode>#,##0_ ;\-#,##0" "</c:formatCode>
                <c:ptCount val="2"/>
                <c:pt idx="0">
                  <c:v>111600</c:v>
                </c:pt>
                <c:pt idx="1">
                  <c:v>242500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6435712"/>
        <c:axId val="189463872"/>
      </c:barChart>
      <c:valAx>
        <c:axId val="1894638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6435712"/>
        <c:crosses val="autoZero"/>
        <c:crossBetween val="between"/>
      </c:valAx>
      <c:catAx>
        <c:axId val="176435712"/>
        <c:scaling>
          <c:orientation val="minMax"/>
        </c:scaling>
        <c:delete val="0"/>
        <c:axPos val="b"/>
        <c:majorTickMark val="out"/>
        <c:minorTickMark val="none"/>
        <c:tickLblPos val="nextTo"/>
        <c:crossAx val="189463872"/>
        <c:crosses val="autoZero"/>
        <c:auto val="0"/>
        <c:lblAlgn val="ctr"/>
        <c:lblOffset val="100"/>
        <c:noMultiLvlLbl val="0"/>
      </c:catAx>
      <c:spPr>
        <a:solidFill>
          <a:srgbClr val="DEC8E2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24504579070776336"/>
          <c:y val="0.83899413884962126"/>
          <c:w val="0.51294721404466914"/>
          <c:h val="5.7490411265712929E-2"/>
        </c:manualLayout>
      </c:layout>
      <c:overlay val="0"/>
      <c:txPr>
        <a:bodyPr/>
        <a:lstStyle/>
        <a:p>
          <a:pPr>
            <a:defRPr sz="1400" baseline="0"/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 baseline="0">
          <a:solidFill>
            <a:schemeClr val="tx1"/>
          </a:solidFill>
        </a:defRPr>
      </a:pPr>
      <a:endParaRPr lang="sl-SI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82"/>
          <c:y val="3.010262645330819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2015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Prih.ostalih uporabnikov jav.sr.</c:v>
                </c:pt>
                <c:pt idx="1">
                  <c:v>Prih.-prehrana - ostali</c:v>
                </c:pt>
                <c:pt idx="2">
                  <c:v>Prihodki - učenci </c:v>
                </c:pt>
                <c:pt idx="3">
                  <c:v>Prih. Vrtec -otroške mal.Krka</c:v>
                </c:pt>
                <c:pt idx="4">
                  <c:v>Drugi izredni prihodki</c:v>
                </c:pt>
                <c:pt idx="5">
                  <c:v>SKUPAJ</c:v>
                </c:pt>
              </c:strCache>
            </c:strRef>
          </c:cat>
          <c:val>
            <c:numRef>
              <c:f>List1!$B$2:$B$7</c:f>
              <c:numCache>
                <c:formatCode>#,##0_ ;\-#,##0" "</c:formatCode>
                <c:ptCount val="6"/>
                <c:pt idx="0">
                  <c:v>32442</c:v>
                </c:pt>
                <c:pt idx="1">
                  <c:v>0</c:v>
                </c:pt>
                <c:pt idx="2">
                  <c:v>418524</c:v>
                </c:pt>
                <c:pt idx="3">
                  <c:v>58198</c:v>
                </c:pt>
                <c:pt idx="4">
                  <c:v>1239</c:v>
                </c:pt>
                <c:pt idx="5">
                  <c:v>510403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2016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Prih.ostalih uporabnikov jav.sr.</c:v>
                </c:pt>
                <c:pt idx="1">
                  <c:v>Prih.-prehrana - ostali</c:v>
                </c:pt>
                <c:pt idx="2">
                  <c:v>Prihodki - učenci </c:v>
                </c:pt>
                <c:pt idx="3">
                  <c:v>Prih. Vrtec -otroške mal.Krka</c:v>
                </c:pt>
                <c:pt idx="4">
                  <c:v>Drugi izredni prihodki</c:v>
                </c:pt>
                <c:pt idx="5">
                  <c:v>SKUPAJ</c:v>
                </c:pt>
              </c:strCache>
            </c:strRef>
          </c:cat>
          <c:val>
            <c:numRef>
              <c:f>List1!$C$2:$C$7</c:f>
              <c:numCache>
                <c:formatCode>#,##0_ ;\-#,##0" "</c:formatCode>
                <c:ptCount val="6"/>
                <c:pt idx="0">
                  <c:v>40185</c:v>
                </c:pt>
                <c:pt idx="1">
                  <c:v>89</c:v>
                </c:pt>
                <c:pt idx="2">
                  <c:v>456535</c:v>
                </c:pt>
                <c:pt idx="3">
                  <c:v>82456</c:v>
                </c:pt>
                <c:pt idx="4">
                  <c:v>886</c:v>
                </c:pt>
                <c:pt idx="5">
                  <c:v>580151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2017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Prih.ostalih uporabnikov jav.sr.</c:v>
                </c:pt>
                <c:pt idx="1">
                  <c:v>Prih.-prehrana - ostali</c:v>
                </c:pt>
                <c:pt idx="2">
                  <c:v>Prihodki - učenci </c:v>
                </c:pt>
                <c:pt idx="3">
                  <c:v>Prih. Vrtec -otroške mal.Krka</c:v>
                </c:pt>
                <c:pt idx="4">
                  <c:v>Drugi izredni prihodki</c:v>
                </c:pt>
                <c:pt idx="5">
                  <c:v>SKUPAJ</c:v>
                </c:pt>
              </c:strCache>
            </c:strRef>
          </c:cat>
          <c:val>
            <c:numRef>
              <c:f>List1!$D$2:$D$7</c:f>
              <c:numCache>
                <c:formatCode>#,##0_ ;\-#,##0" "</c:formatCode>
                <c:ptCount val="6"/>
                <c:pt idx="0">
                  <c:v>50000</c:v>
                </c:pt>
                <c:pt idx="1">
                  <c:v>100</c:v>
                </c:pt>
                <c:pt idx="2">
                  <c:v>488059</c:v>
                </c:pt>
                <c:pt idx="3">
                  <c:v>84000</c:v>
                </c:pt>
                <c:pt idx="4">
                  <c:v>1000</c:v>
                </c:pt>
                <c:pt idx="5">
                  <c:v>623159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2489856"/>
        <c:axId val="228615872"/>
      </c:barChart>
      <c:catAx>
        <c:axId val="20248985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0" vert="horz"/>
          <a:lstStyle/>
          <a:p>
            <a:pPr>
              <a:defRPr sz="1400"/>
            </a:pPr>
            <a:endParaRPr lang="sl-SI"/>
          </a:p>
        </c:txPr>
        <c:crossAx val="228615872"/>
        <c:crosses val="autoZero"/>
        <c:auto val="0"/>
        <c:lblAlgn val="ctr"/>
        <c:lblOffset val="100"/>
        <c:noMultiLvlLbl val="0"/>
      </c:catAx>
      <c:valAx>
        <c:axId val="228615872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sl-SI"/>
          </a:p>
        </c:txPr>
        <c:crossAx val="202489856"/>
        <c:crosses val="autoZero"/>
        <c:crossBetween val="between"/>
      </c:valAx>
      <c:spPr>
        <a:solidFill>
          <a:srgbClr val="DEC8E2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30554472792497372"/>
          <c:y val="0.79983829476281287"/>
          <c:w val="0.49831136819854555"/>
          <c:h val="6.1826811833811293E-2"/>
        </c:manualLayout>
      </c:layout>
      <c:overlay val="0"/>
      <c:txPr>
        <a:bodyPr/>
        <a:lstStyle/>
        <a:p>
          <a:pPr>
            <a:defRPr sz="1400" baseline="0"/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 baseline="0">
          <a:solidFill>
            <a:schemeClr val="tx1"/>
          </a:solidFill>
        </a:defRPr>
      </a:pPr>
      <a:endParaRPr lang="sl-SI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88"/>
          <c:y val="3.01026264533081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2015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Prih.-prehrana (del.mal.OŠ, Vrtec…)</c:v>
                </c:pt>
                <c:pt idx="1">
                  <c:v>Prih. Od uporabe šolskih prostorov</c:v>
                </c:pt>
                <c:pt idx="2">
                  <c:v>SKUPAJ</c:v>
                </c:pt>
              </c:strCache>
            </c:strRef>
          </c:cat>
          <c:val>
            <c:numRef>
              <c:f>List1!$B$2:$B$4</c:f>
              <c:numCache>
                <c:formatCode>#,##0_ ;\-#,##0" "</c:formatCode>
                <c:ptCount val="3"/>
                <c:pt idx="0">
                  <c:v>32812</c:v>
                </c:pt>
                <c:pt idx="1">
                  <c:v>13270</c:v>
                </c:pt>
                <c:pt idx="2">
                  <c:v>46082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2016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Prih.-prehrana (del.mal.OŠ, Vrtec…)</c:v>
                </c:pt>
                <c:pt idx="1">
                  <c:v>Prih. Od uporabe šolskih prostorov</c:v>
                </c:pt>
                <c:pt idx="2">
                  <c:v>SKUPAJ</c:v>
                </c:pt>
              </c:strCache>
            </c:strRef>
          </c:cat>
          <c:val>
            <c:numRef>
              <c:f>List1!$C$2:$C$4</c:f>
              <c:numCache>
                <c:formatCode>#,##0_ ;\-#,##0" "</c:formatCode>
                <c:ptCount val="3"/>
                <c:pt idx="0">
                  <c:v>36528</c:v>
                </c:pt>
                <c:pt idx="1">
                  <c:v>15078</c:v>
                </c:pt>
                <c:pt idx="2">
                  <c:v>51606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2017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Prih.-prehrana (del.mal.OŠ, Vrtec…)</c:v>
                </c:pt>
                <c:pt idx="1">
                  <c:v>Prih. Od uporabe šolskih prostorov</c:v>
                </c:pt>
                <c:pt idx="2">
                  <c:v>SKUPAJ</c:v>
                </c:pt>
              </c:strCache>
            </c:strRef>
          </c:cat>
          <c:val>
            <c:numRef>
              <c:f>List1!$D$2:$D$4</c:f>
              <c:numCache>
                <c:formatCode>#,##0_ ;\-#,##0" "</c:formatCode>
                <c:ptCount val="3"/>
                <c:pt idx="0">
                  <c:v>37000</c:v>
                </c:pt>
                <c:pt idx="1">
                  <c:v>18000</c:v>
                </c:pt>
                <c:pt idx="2">
                  <c:v>55000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2490880"/>
        <c:axId val="228618176"/>
      </c:barChart>
      <c:catAx>
        <c:axId val="2024908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228618176"/>
        <c:crosses val="autoZero"/>
        <c:auto val="1"/>
        <c:lblAlgn val="ctr"/>
        <c:lblOffset val="100"/>
        <c:noMultiLvlLbl val="0"/>
      </c:catAx>
      <c:valAx>
        <c:axId val="228618176"/>
        <c:scaling>
          <c:orientation val="minMax"/>
          <c:max val="60000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202490880"/>
        <c:crosses val="autoZero"/>
        <c:crossBetween val="between"/>
        <c:majorUnit val="5000"/>
        <c:minorUnit val="1000"/>
      </c:valAx>
      <c:spPr>
        <a:solidFill>
          <a:srgbClr val="DEC8E2">
            <a:alpha val="46000"/>
          </a:srgbClr>
        </a:solidFill>
      </c:spPr>
    </c:plotArea>
    <c:legend>
      <c:legendPos val="b"/>
      <c:legendEntry>
        <c:idx val="0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egendEntry>
        <c:idx val="1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egendEntry>
        <c:idx val="2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ayout>
        <c:manualLayout>
          <c:xMode val="edge"/>
          <c:yMode val="edge"/>
          <c:x val="0.28394515717028801"/>
          <c:y val="0.77240858260763634"/>
          <c:w val="0.50260715585542659"/>
          <c:h val="6.1826811833811272E-2"/>
        </c:manualLayout>
      </c:layout>
      <c:overlay val="1"/>
      <c:txPr>
        <a:bodyPr/>
        <a:lstStyle/>
        <a:p>
          <a:pPr>
            <a:defRPr sz="1400" baseline="0"/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96"/>
          <c:y val="3.01026264533081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2015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Stroški dela</c:v>
                </c:pt>
                <c:pt idx="1">
                  <c:v>Stroški materiala</c:v>
                </c:pt>
                <c:pt idx="2">
                  <c:v>Stroški storitev</c:v>
                </c:pt>
                <c:pt idx="3">
                  <c:v>Strošek AM</c:v>
                </c:pt>
                <c:pt idx="4">
                  <c:v>Drugi stroški</c:v>
                </c:pt>
                <c:pt idx="5">
                  <c:v>SKUPAJ</c:v>
                </c:pt>
              </c:strCache>
            </c:strRef>
          </c:cat>
          <c:val>
            <c:numRef>
              <c:f>List1!$B$2:$B$7</c:f>
              <c:numCache>
                <c:formatCode>#,##0_ ;\-#,##0" "</c:formatCode>
                <c:ptCount val="6"/>
                <c:pt idx="0">
                  <c:v>3547212</c:v>
                </c:pt>
                <c:pt idx="1">
                  <c:v>593250</c:v>
                </c:pt>
                <c:pt idx="2">
                  <c:v>347560</c:v>
                </c:pt>
                <c:pt idx="3">
                  <c:v>24015</c:v>
                </c:pt>
                <c:pt idx="4">
                  <c:v>31076</c:v>
                </c:pt>
                <c:pt idx="5">
                  <c:v>4543113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Leot 2016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Stroški dela</c:v>
                </c:pt>
                <c:pt idx="1">
                  <c:v>Stroški materiala</c:v>
                </c:pt>
                <c:pt idx="2">
                  <c:v>Stroški storitev</c:v>
                </c:pt>
                <c:pt idx="3">
                  <c:v>Strošek AM</c:v>
                </c:pt>
                <c:pt idx="4">
                  <c:v>Drugi stroški</c:v>
                </c:pt>
                <c:pt idx="5">
                  <c:v>SKUPAJ</c:v>
                </c:pt>
              </c:strCache>
            </c:strRef>
          </c:cat>
          <c:val>
            <c:numRef>
              <c:f>List1!$C$2:$C$7</c:f>
              <c:numCache>
                <c:formatCode>#,##0_ ;\-#,##0" "</c:formatCode>
                <c:ptCount val="6"/>
                <c:pt idx="0">
                  <c:v>3913116</c:v>
                </c:pt>
                <c:pt idx="1">
                  <c:v>637662</c:v>
                </c:pt>
                <c:pt idx="2">
                  <c:v>399096</c:v>
                </c:pt>
                <c:pt idx="3">
                  <c:v>59806</c:v>
                </c:pt>
                <c:pt idx="4">
                  <c:v>22054</c:v>
                </c:pt>
                <c:pt idx="5">
                  <c:v>5031734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2017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Stroški dela</c:v>
                </c:pt>
                <c:pt idx="1">
                  <c:v>Stroški materiala</c:v>
                </c:pt>
                <c:pt idx="2">
                  <c:v>Stroški storitev</c:v>
                </c:pt>
                <c:pt idx="3">
                  <c:v>Strošek AM</c:v>
                </c:pt>
                <c:pt idx="4">
                  <c:v>Drugi stroški</c:v>
                </c:pt>
                <c:pt idx="5">
                  <c:v>SKUPAJ</c:v>
                </c:pt>
              </c:strCache>
            </c:strRef>
          </c:cat>
          <c:val>
            <c:numRef>
              <c:f>List1!$D$2:$D$7</c:f>
              <c:numCache>
                <c:formatCode>#,##0_ ;\-#,##0" "</c:formatCode>
                <c:ptCount val="6"/>
                <c:pt idx="0">
                  <c:v>4282400</c:v>
                </c:pt>
                <c:pt idx="1">
                  <c:v>657500</c:v>
                </c:pt>
                <c:pt idx="2">
                  <c:v>420900</c:v>
                </c:pt>
                <c:pt idx="3">
                  <c:v>60000</c:v>
                </c:pt>
                <c:pt idx="4">
                  <c:v>22000</c:v>
                </c:pt>
                <c:pt idx="5">
                  <c:v>5442800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4641792"/>
        <c:axId val="228620480"/>
      </c:barChart>
      <c:catAx>
        <c:axId val="20464179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300" baseline="0">
                <a:solidFill>
                  <a:schemeClr val="tx1"/>
                </a:solidFill>
              </a:defRPr>
            </a:pPr>
            <a:endParaRPr lang="sl-SI"/>
          </a:p>
        </c:txPr>
        <c:crossAx val="228620480"/>
        <c:crosses val="autoZero"/>
        <c:auto val="1"/>
        <c:lblAlgn val="ctr"/>
        <c:lblOffset val="100"/>
        <c:noMultiLvlLbl val="0"/>
      </c:catAx>
      <c:valAx>
        <c:axId val="228620480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204641792"/>
        <c:crosses val="autoZero"/>
        <c:crossBetween val="between"/>
        <c:majorUnit val="1000000"/>
        <c:minorUnit val="10000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9927072267970162"/>
          <c:y val="0.93096609552623621"/>
          <c:w val="0.50260715585542659"/>
          <c:h val="6.1826811833811252E-2"/>
        </c:manualLayout>
      </c:layout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96"/>
          <c:y val="3.01026264533081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2015</c:v>
                </c:pt>
              </c:strCache>
            </c:strRef>
          </c:tx>
          <c:invertIfNegative val="0"/>
          <c:cat>
            <c:strRef>
              <c:f>List1!$A$2:$A$3</c:f>
              <c:strCache>
                <c:ptCount val="2"/>
                <c:pt idx="0">
                  <c:v>BOD in prispevki</c:v>
                </c:pt>
                <c:pt idx="1">
                  <c:v>Nadomestila</c:v>
                </c:pt>
              </c:strCache>
            </c:strRef>
          </c:cat>
          <c:val>
            <c:numRef>
              <c:f>List1!$B$2:$B$3</c:f>
              <c:numCache>
                <c:formatCode>#,##0_ ;\-#,##0" "</c:formatCode>
                <c:ptCount val="2"/>
                <c:pt idx="0">
                  <c:v>3266154</c:v>
                </c:pt>
                <c:pt idx="1">
                  <c:v>281058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2016</c:v>
                </c:pt>
              </c:strCache>
            </c:strRef>
          </c:tx>
          <c:invertIfNegative val="0"/>
          <c:cat>
            <c:strRef>
              <c:f>List1!$A$2:$A$3</c:f>
              <c:strCache>
                <c:ptCount val="2"/>
                <c:pt idx="0">
                  <c:v>BOD in prispevki</c:v>
                </c:pt>
                <c:pt idx="1">
                  <c:v>Nadomestila</c:v>
                </c:pt>
              </c:strCache>
            </c:strRef>
          </c:cat>
          <c:val>
            <c:numRef>
              <c:f>List1!$C$2:$C$3</c:f>
              <c:numCache>
                <c:formatCode>#,##0_ ;\-#,##0" "</c:formatCode>
                <c:ptCount val="2"/>
                <c:pt idx="0">
                  <c:v>3557428</c:v>
                </c:pt>
                <c:pt idx="1">
                  <c:v>355688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2017</c:v>
                </c:pt>
              </c:strCache>
            </c:strRef>
          </c:tx>
          <c:invertIfNegative val="0"/>
          <c:cat>
            <c:strRef>
              <c:f>List1!$A$2:$A$3</c:f>
              <c:strCache>
                <c:ptCount val="2"/>
                <c:pt idx="0">
                  <c:v>BOD in prispevki</c:v>
                </c:pt>
                <c:pt idx="1">
                  <c:v>Nadomestila</c:v>
                </c:pt>
              </c:strCache>
            </c:strRef>
          </c:cat>
          <c:val>
            <c:numRef>
              <c:f>List1!$D$2:$D$3</c:f>
              <c:numCache>
                <c:formatCode>#,##0_ ;\-#,##0" "</c:formatCode>
                <c:ptCount val="2"/>
                <c:pt idx="0">
                  <c:v>3867000</c:v>
                </c:pt>
                <c:pt idx="1">
                  <c:v>415400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2656256"/>
        <c:axId val="229246080"/>
      </c:barChart>
      <c:catAx>
        <c:axId val="20265625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300" baseline="0">
                <a:solidFill>
                  <a:schemeClr val="tx1"/>
                </a:solidFill>
              </a:defRPr>
            </a:pPr>
            <a:endParaRPr lang="sl-SI"/>
          </a:p>
        </c:txPr>
        <c:crossAx val="229246080"/>
        <c:crosses val="autoZero"/>
        <c:auto val="1"/>
        <c:lblAlgn val="ctr"/>
        <c:lblOffset val="100"/>
        <c:noMultiLvlLbl val="0"/>
      </c:catAx>
      <c:valAx>
        <c:axId val="229246080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202656256"/>
        <c:crosses val="autoZero"/>
        <c:crossBetween val="between"/>
        <c:majorUnit val="1000000"/>
        <c:minorUnit val="10000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6572798051034618"/>
          <c:y val="0.78012529618817583"/>
          <c:w val="0.50260715585542659"/>
          <c:h val="6.1826811833811252E-2"/>
        </c:manualLayout>
      </c:layout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2015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stroški materiala</c:v>
                </c:pt>
                <c:pt idx="1">
                  <c:v>stroški storitev</c:v>
                </c:pt>
                <c:pt idx="2">
                  <c:v>SKUPAJ</c:v>
                </c:pt>
              </c:strCache>
            </c:strRef>
          </c:cat>
          <c:val>
            <c:numRef>
              <c:f>List1!$B$2:$B$4</c:f>
              <c:numCache>
                <c:formatCode>#,##0_ ;\-#,##0" "</c:formatCode>
                <c:ptCount val="3"/>
                <c:pt idx="0">
                  <c:v>593250</c:v>
                </c:pt>
                <c:pt idx="1">
                  <c:v>347560</c:v>
                </c:pt>
                <c:pt idx="2">
                  <c:v>940810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2016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stroški materiala</c:v>
                </c:pt>
                <c:pt idx="1">
                  <c:v>stroški storitev</c:v>
                </c:pt>
                <c:pt idx="2">
                  <c:v>SKUPAJ</c:v>
                </c:pt>
              </c:strCache>
            </c:strRef>
          </c:cat>
          <c:val>
            <c:numRef>
              <c:f>List1!$C$2:$C$4</c:f>
              <c:numCache>
                <c:formatCode>#,##0_ ;\-#,##0" "</c:formatCode>
                <c:ptCount val="3"/>
                <c:pt idx="0">
                  <c:v>637662</c:v>
                </c:pt>
                <c:pt idx="1">
                  <c:v>399096</c:v>
                </c:pt>
                <c:pt idx="2">
                  <c:v>1036758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2017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stroški materiala</c:v>
                </c:pt>
                <c:pt idx="1">
                  <c:v>stroški storitev</c:v>
                </c:pt>
                <c:pt idx="2">
                  <c:v>SKUPAJ</c:v>
                </c:pt>
              </c:strCache>
            </c:strRef>
          </c:cat>
          <c:val>
            <c:numRef>
              <c:f>List1!$D$2:$D$4</c:f>
              <c:numCache>
                <c:formatCode>#,##0_ ;\-#,##0" "</c:formatCode>
                <c:ptCount val="3"/>
                <c:pt idx="0">
                  <c:v>657500</c:v>
                </c:pt>
                <c:pt idx="1">
                  <c:v>420900</c:v>
                </c:pt>
                <c:pt idx="2">
                  <c:v>1078400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4643328"/>
        <c:axId val="229252416"/>
      </c:barChart>
      <c:catAx>
        <c:axId val="2046433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229252416"/>
        <c:crosses val="autoZero"/>
        <c:auto val="1"/>
        <c:lblAlgn val="ctr"/>
        <c:lblOffset val="100"/>
        <c:noMultiLvlLbl val="0"/>
      </c:catAx>
      <c:valAx>
        <c:axId val="229252416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204643328"/>
        <c:crosses val="autoZero"/>
        <c:crossBetween val="between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6095681232146323"/>
          <c:y val="0.84537868028447272"/>
          <c:w val="0.50260715585542659"/>
          <c:h val="6.0199790469763294E-2"/>
        </c:manualLayout>
      </c:layout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80764028803371"/>
          <c:y val="9.0920945803575043E-2"/>
          <c:w val="0.75707243182361472"/>
          <c:h val="0.571099769245333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2015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Obračunan PV - grad.obj.</c:v>
                </c:pt>
                <c:pt idx="1">
                  <c:v>Obračunan PV - oprema</c:v>
                </c:pt>
                <c:pt idx="2">
                  <c:v>Obračunan PV - DI</c:v>
                </c:pt>
                <c:pt idx="3">
                  <c:v>Strošek AM - v izk.prih.in odh.</c:v>
                </c:pt>
                <c:pt idx="4">
                  <c:v>Strošek AM - v breme obv.za sr.v upr.</c:v>
                </c:pt>
              </c:strCache>
            </c:strRef>
          </c:cat>
          <c:val>
            <c:numRef>
              <c:f>List1!$B$2:$B$6</c:f>
              <c:numCache>
                <c:formatCode>#,##0</c:formatCode>
                <c:ptCount val="5"/>
                <c:pt idx="0">
                  <c:v>326038</c:v>
                </c:pt>
                <c:pt idx="1">
                  <c:v>47133</c:v>
                </c:pt>
                <c:pt idx="2">
                  <c:v>219873</c:v>
                </c:pt>
                <c:pt idx="3">
                  <c:v>24015</c:v>
                </c:pt>
                <c:pt idx="4">
                  <c:v>569029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2016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Obračunan PV - grad.obj.</c:v>
                </c:pt>
                <c:pt idx="1">
                  <c:v>Obračunan PV - oprema</c:v>
                </c:pt>
                <c:pt idx="2">
                  <c:v>Obračunan PV - DI</c:v>
                </c:pt>
                <c:pt idx="3">
                  <c:v>Strošek AM - v izk.prih.in odh.</c:v>
                </c:pt>
                <c:pt idx="4">
                  <c:v>Strošek AM - v breme obv.za sr.v upr.</c:v>
                </c:pt>
              </c:strCache>
            </c:strRef>
          </c:cat>
          <c:val>
            <c:numRef>
              <c:f>List1!$C$2:$C$6</c:f>
              <c:numCache>
                <c:formatCode>#,##0</c:formatCode>
                <c:ptCount val="5"/>
                <c:pt idx="0">
                  <c:v>423510</c:v>
                </c:pt>
                <c:pt idx="1">
                  <c:v>81340</c:v>
                </c:pt>
                <c:pt idx="2">
                  <c:v>62743</c:v>
                </c:pt>
                <c:pt idx="3">
                  <c:v>59806</c:v>
                </c:pt>
                <c:pt idx="4">
                  <c:v>507787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2017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Obračunan PV - grad.obj.</c:v>
                </c:pt>
                <c:pt idx="1">
                  <c:v>Obračunan PV - oprema</c:v>
                </c:pt>
                <c:pt idx="2">
                  <c:v>Obračunan PV - DI</c:v>
                </c:pt>
                <c:pt idx="3">
                  <c:v>Strošek AM - v izk.prih.in odh.</c:v>
                </c:pt>
                <c:pt idx="4">
                  <c:v>Strošek AM - v breme obv.za sr.v upr.</c:v>
                </c:pt>
              </c:strCache>
            </c:strRef>
          </c:cat>
          <c:val>
            <c:numRef>
              <c:f>List1!$D$2:$D$6</c:f>
              <c:numCache>
                <c:formatCode>#,##0</c:formatCode>
                <c:ptCount val="5"/>
                <c:pt idx="0">
                  <c:v>500000</c:v>
                </c:pt>
                <c:pt idx="1">
                  <c:v>110000</c:v>
                </c:pt>
                <c:pt idx="2">
                  <c:v>60000</c:v>
                </c:pt>
                <c:pt idx="3">
                  <c:v>60000</c:v>
                </c:pt>
                <c:pt idx="4">
                  <c:v>610000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8990976"/>
        <c:axId val="35602432"/>
      </c:barChart>
      <c:catAx>
        <c:axId val="2289909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35602432"/>
        <c:crosses val="autoZero"/>
        <c:auto val="1"/>
        <c:lblAlgn val="ctr"/>
        <c:lblOffset val="100"/>
        <c:noMultiLvlLbl val="0"/>
      </c:catAx>
      <c:valAx>
        <c:axId val="35602432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228990976"/>
        <c:crosses val="autoZero"/>
        <c:crossBetween val="between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251097757056853"/>
          <c:y val="0.91965060611999216"/>
          <c:w val="0.62519462815523763"/>
          <c:h val="7.7545051254298503E-2"/>
        </c:manualLayout>
      </c:layout>
      <c:overlay val="0"/>
      <c:txPr>
        <a:bodyPr/>
        <a:lstStyle/>
        <a:p>
          <a:pPr>
            <a:defRPr sz="12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99"/>
          <c:y val="3.01026264533081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2015</c:v>
                </c:pt>
              </c:strCache>
            </c:strRef>
          </c:tx>
          <c:invertIfNegative val="0"/>
          <c:cat>
            <c:strRef>
              <c:f>List1!$A$2</c:f>
              <c:strCache>
                <c:ptCount val="1"/>
                <c:pt idx="0">
                  <c:v>Drugi odhodki</c:v>
                </c:pt>
              </c:strCache>
            </c:strRef>
          </c:cat>
          <c:val>
            <c:numRef>
              <c:f>List1!$B$2</c:f>
              <c:numCache>
                <c:formatCode>#,##0_ ;\-#,##0" "</c:formatCode>
                <c:ptCount val="1"/>
                <c:pt idx="0">
                  <c:v>31078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2016</c:v>
                </c:pt>
              </c:strCache>
            </c:strRef>
          </c:tx>
          <c:invertIfNegative val="0"/>
          <c:cat>
            <c:strRef>
              <c:f>List1!$A$2</c:f>
              <c:strCache>
                <c:ptCount val="1"/>
                <c:pt idx="0">
                  <c:v>Drugi odhodki</c:v>
                </c:pt>
              </c:strCache>
            </c:strRef>
          </c:cat>
          <c:val>
            <c:numRef>
              <c:f>List1!$C$2</c:f>
              <c:numCache>
                <c:formatCode>#,##0_ ;\-#,##0" "</c:formatCode>
                <c:ptCount val="1"/>
                <c:pt idx="0">
                  <c:v>22054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2017</c:v>
                </c:pt>
              </c:strCache>
            </c:strRef>
          </c:tx>
          <c:invertIfNegative val="0"/>
          <c:cat>
            <c:strRef>
              <c:f>List1!$A$2</c:f>
              <c:strCache>
                <c:ptCount val="1"/>
                <c:pt idx="0">
                  <c:v>Drugi odhodki</c:v>
                </c:pt>
              </c:strCache>
            </c:strRef>
          </c:cat>
          <c:val>
            <c:numRef>
              <c:f>List1!$D$2</c:f>
              <c:numCache>
                <c:formatCode>General</c:formatCode>
                <c:ptCount val="1"/>
                <c:pt idx="0">
                  <c:v>22000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8705792"/>
        <c:axId val="35604160"/>
      </c:barChart>
      <c:catAx>
        <c:axId val="22870579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35604160"/>
        <c:crosses val="autoZero"/>
        <c:auto val="1"/>
        <c:lblAlgn val="ctr"/>
        <c:lblOffset val="100"/>
        <c:noMultiLvlLbl val="0"/>
      </c:catAx>
      <c:valAx>
        <c:axId val="35604160"/>
        <c:scaling>
          <c:orientation val="minMax"/>
          <c:max val="35000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228705792"/>
        <c:crosses val="autoZero"/>
        <c:crossBetween val="between"/>
        <c:majorUnit val="5000"/>
        <c:minorUnit val="50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7474981923075831"/>
          <c:y val="0.77240858260763634"/>
          <c:w val="0.52905004094353247"/>
          <c:h val="7.6791755559984118E-2"/>
        </c:manualLayout>
      </c:layout>
      <c:overlay val="1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6556992474"/>
          <c:y val="3.01026598186518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2015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Prihodki iz sredstev javnih financ</c:v>
                </c:pt>
                <c:pt idx="1">
                  <c:v>Drugi prihodki za izvajanje dejavnosti javne službe</c:v>
                </c:pt>
                <c:pt idx="2">
                  <c:v>SKUPAJ</c:v>
                </c:pt>
              </c:strCache>
            </c:strRef>
          </c:cat>
          <c:val>
            <c:numRef>
              <c:f>List1!$B$2:$B$4</c:f>
              <c:numCache>
                <c:formatCode>#,##0_ ;\-#,##0" "</c:formatCode>
                <c:ptCount val="3"/>
                <c:pt idx="0">
                  <c:v>4080772</c:v>
                </c:pt>
                <c:pt idx="1">
                  <c:v>481021</c:v>
                </c:pt>
                <c:pt idx="2">
                  <c:v>4561793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2016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Prihodki iz sredstev javnih financ</c:v>
                </c:pt>
                <c:pt idx="1">
                  <c:v>Drugi prihodki za izvajanje dejavnosti javne službe</c:v>
                </c:pt>
                <c:pt idx="2">
                  <c:v>SKUPAJ</c:v>
                </c:pt>
              </c:strCache>
            </c:strRef>
          </c:cat>
          <c:val>
            <c:numRef>
              <c:f>List1!$C$2:$C$4</c:f>
              <c:numCache>
                <c:formatCode>#,##0_ ;\-#,##0" "</c:formatCode>
                <c:ptCount val="3"/>
                <c:pt idx="0">
                  <c:v>4404925</c:v>
                </c:pt>
                <c:pt idx="1">
                  <c:v>561626</c:v>
                </c:pt>
                <c:pt idx="2">
                  <c:v>4966551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2017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Prihodki iz sredstev javnih financ</c:v>
                </c:pt>
                <c:pt idx="1">
                  <c:v>Drugi prihodki za izvajanje dejavnosti javne službe</c:v>
                </c:pt>
                <c:pt idx="2">
                  <c:v>SKUPAJ</c:v>
                </c:pt>
              </c:strCache>
            </c:strRef>
          </c:cat>
          <c:val>
            <c:numRef>
              <c:f>List1!$D$2:$D$4</c:f>
              <c:numCache>
                <c:formatCode>#,##0_ ;\-#,##0" "</c:formatCode>
                <c:ptCount val="3"/>
                <c:pt idx="0">
                  <c:v>4744296</c:v>
                </c:pt>
                <c:pt idx="1">
                  <c:v>506424</c:v>
                </c:pt>
                <c:pt idx="2">
                  <c:v>5250720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8707840"/>
        <c:axId val="160994368"/>
      </c:barChart>
      <c:catAx>
        <c:axId val="2287078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160994368"/>
        <c:crosses val="autoZero"/>
        <c:auto val="1"/>
        <c:lblAlgn val="ctr"/>
        <c:lblOffset val="100"/>
        <c:noMultiLvlLbl val="0"/>
      </c:catAx>
      <c:valAx>
        <c:axId val="160994368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228707840"/>
        <c:crosses val="autoZero"/>
        <c:crossBetween val="between"/>
      </c:valAx>
      <c:spPr>
        <a:solidFill>
          <a:srgbClr val="DEC8E2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30999860959529918"/>
          <c:y val="0.78865658868831778"/>
          <c:w val="0.50260715585542659"/>
          <c:h val="6.5359772510028724E-2"/>
        </c:manualLayout>
      </c:layout>
      <c:overlay val="0"/>
      <c:txPr>
        <a:bodyPr/>
        <a:lstStyle/>
        <a:p>
          <a:pPr>
            <a:defRPr sz="16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rgbClr val="FFCC99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6556992474"/>
          <c:y val="3.01026598186518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2015</c:v>
                </c:pt>
              </c:strCache>
            </c:strRef>
          </c:tx>
          <c:invertIfNegative val="0"/>
          <c:cat>
            <c:strRef>
              <c:f>List1!$A$2</c:f>
              <c:strCache>
                <c:ptCount val="1"/>
                <c:pt idx="0">
                  <c:v>Prihodki </c:v>
                </c:pt>
              </c:strCache>
            </c:strRef>
          </c:cat>
          <c:val>
            <c:numRef>
              <c:f>List1!$B$2</c:f>
              <c:numCache>
                <c:formatCode>#,##0_ ;\-#,##0" "</c:formatCode>
                <c:ptCount val="1"/>
                <c:pt idx="0">
                  <c:v>45121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2016</c:v>
                </c:pt>
              </c:strCache>
            </c:strRef>
          </c:tx>
          <c:invertIfNegative val="0"/>
          <c:cat>
            <c:strRef>
              <c:f>List1!$A$2</c:f>
              <c:strCache>
                <c:ptCount val="1"/>
                <c:pt idx="0">
                  <c:v>Prihodki </c:v>
                </c:pt>
              </c:strCache>
            </c:strRef>
          </c:cat>
          <c:val>
            <c:numRef>
              <c:f>List1!$C$2</c:f>
              <c:numCache>
                <c:formatCode>#,##0_ ;\-#,##0" "</c:formatCode>
                <c:ptCount val="1"/>
                <c:pt idx="0">
                  <c:v>59597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2017</c:v>
                </c:pt>
              </c:strCache>
            </c:strRef>
          </c:tx>
          <c:invertIfNegative val="0"/>
          <c:cat>
            <c:strRef>
              <c:f>List1!$A$2</c:f>
              <c:strCache>
                <c:ptCount val="1"/>
                <c:pt idx="0">
                  <c:v>Prihodki </c:v>
                </c:pt>
              </c:strCache>
            </c:strRef>
          </c:cat>
          <c:val>
            <c:numRef>
              <c:f>List1!$D$2</c:f>
              <c:numCache>
                <c:formatCode>#,##0_ ;\-#,##0" "</c:formatCode>
                <c:ptCount val="1"/>
                <c:pt idx="0">
                  <c:v>57000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2981376"/>
        <c:axId val="176062464"/>
      </c:barChart>
      <c:catAx>
        <c:axId val="1629813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176062464"/>
        <c:crosses val="autoZero"/>
        <c:auto val="1"/>
        <c:lblAlgn val="ctr"/>
        <c:lblOffset val="100"/>
        <c:noMultiLvlLbl val="0"/>
      </c:catAx>
      <c:valAx>
        <c:axId val="176062464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162981376"/>
        <c:crosses val="autoZero"/>
        <c:crossBetween val="between"/>
      </c:valAx>
      <c:spPr>
        <a:solidFill>
          <a:srgbClr val="DEC8E2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30999860959529918"/>
          <c:y val="0.78865658868831778"/>
          <c:w val="0.50260715585542659"/>
          <c:h val="6.5359772510028724E-2"/>
        </c:manualLayout>
      </c:layout>
      <c:overlay val="0"/>
      <c:txPr>
        <a:bodyPr/>
        <a:lstStyle/>
        <a:p>
          <a:pPr>
            <a:defRPr sz="16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rgbClr val="FFCC99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6556992474"/>
          <c:y val="3.01026598186518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2015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Plače in drugi izdatki zaposlenim</c:v>
                </c:pt>
                <c:pt idx="1">
                  <c:v>Prispevki delodajalcev</c:v>
                </c:pt>
                <c:pt idx="2">
                  <c:v>Izdatki za blago in storitve - JS</c:v>
                </c:pt>
                <c:pt idx="3">
                  <c:v>Investicijski odhodki</c:v>
                </c:pt>
                <c:pt idx="4">
                  <c:v>SKUPAJ</c:v>
                </c:pt>
              </c:strCache>
            </c:strRef>
          </c:cat>
          <c:val>
            <c:numRef>
              <c:f>List1!$B$2:$B$6</c:f>
              <c:numCache>
                <c:formatCode>#,##0_ ;\-#,##0" "</c:formatCode>
                <c:ptCount val="5"/>
                <c:pt idx="0">
                  <c:v>3109013</c:v>
                </c:pt>
                <c:pt idx="1">
                  <c:v>462586</c:v>
                </c:pt>
                <c:pt idx="2">
                  <c:v>961073</c:v>
                </c:pt>
                <c:pt idx="3">
                  <c:v>28778</c:v>
                </c:pt>
                <c:pt idx="4">
                  <c:v>4561450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2016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Plače in drugi izdatki zaposlenim</c:v>
                </c:pt>
                <c:pt idx="1">
                  <c:v>Prispevki delodajalcev</c:v>
                </c:pt>
                <c:pt idx="2">
                  <c:v>Izdatki za blago in storitve - JS</c:v>
                </c:pt>
                <c:pt idx="3">
                  <c:v>Investicijski odhodki</c:v>
                </c:pt>
                <c:pt idx="4">
                  <c:v>SKUPAJ</c:v>
                </c:pt>
              </c:strCache>
            </c:strRef>
          </c:cat>
          <c:val>
            <c:numRef>
              <c:f>List1!$C$2:$C$6</c:f>
              <c:numCache>
                <c:formatCode>#,##0_ ;\-#,##0" "</c:formatCode>
                <c:ptCount val="5"/>
                <c:pt idx="0">
                  <c:v>3384497</c:v>
                </c:pt>
                <c:pt idx="1">
                  <c:v>501129</c:v>
                </c:pt>
                <c:pt idx="2">
                  <c:v>1067812</c:v>
                </c:pt>
                <c:pt idx="3">
                  <c:v>12817</c:v>
                </c:pt>
                <c:pt idx="4">
                  <c:v>4966255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2017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Plače in drugi izdatki zaposlenim</c:v>
                </c:pt>
                <c:pt idx="1">
                  <c:v>Prispevki delodajalcev</c:v>
                </c:pt>
                <c:pt idx="2">
                  <c:v>Izdatki za blago in storitve - JS</c:v>
                </c:pt>
                <c:pt idx="3">
                  <c:v>Investicijski odhodki</c:v>
                </c:pt>
                <c:pt idx="4">
                  <c:v>SKUPAJ</c:v>
                </c:pt>
              </c:strCache>
            </c:strRef>
          </c:cat>
          <c:val>
            <c:numRef>
              <c:f>List1!$D$2:$D$6</c:f>
              <c:numCache>
                <c:formatCode>#,##0_ ;\-#,##0" "</c:formatCode>
                <c:ptCount val="5"/>
                <c:pt idx="0">
                  <c:v>3613892</c:v>
                </c:pt>
                <c:pt idx="1">
                  <c:v>541513</c:v>
                </c:pt>
                <c:pt idx="2">
                  <c:v>1083466</c:v>
                </c:pt>
                <c:pt idx="3">
                  <c:v>11849</c:v>
                </c:pt>
                <c:pt idx="4">
                  <c:v>5250720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2980352"/>
        <c:axId val="160992640"/>
      </c:barChart>
      <c:catAx>
        <c:axId val="1629803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160992640"/>
        <c:crosses val="autoZero"/>
        <c:auto val="1"/>
        <c:lblAlgn val="ctr"/>
        <c:lblOffset val="100"/>
        <c:noMultiLvlLbl val="0"/>
      </c:catAx>
      <c:valAx>
        <c:axId val="160992640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162980352"/>
        <c:crosses val="autoZero"/>
        <c:crossBetween val="between"/>
      </c:valAx>
      <c:spPr>
        <a:solidFill>
          <a:srgbClr val="DEC8E2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30999860959529918"/>
          <c:y val="0.78865658868831778"/>
          <c:w val="0.50260715585542659"/>
          <c:h val="6.5359772510028724E-2"/>
        </c:manualLayout>
      </c:layout>
      <c:overlay val="0"/>
      <c:txPr>
        <a:bodyPr/>
        <a:lstStyle/>
        <a:p>
          <a:pPr>
            <a:defRPr sz="16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rgbClr val="FFCC99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82"/>
          <c:y val="3.010262645330819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2015</c:v>
                </c:pt>
              </c:strCache>
            </c:strRef>
          </c:tx>
          <c:invertIfNegative val="0"/>
          <c:cat>
            <c:strRef>
              <c:f>List1!$A$2:$A$5</c:f>
              <c:strCache>
                <c:ptCount val="4"/>
                <c:pt idx="0">
                  <c:v>Plače in drugi izdatki zaposlenim</c:v>
                </c:pt>
                <c:pt idx="1">
                  <c:v>Prispevke delodajalcev</c:v>
                </c:pt>
                <c:pt idx="2">
                  <c:v>Izdatki za blago in storitve </c:v>
                </c:pt>
                <c:pt idx="3">
                  <c:v>Skupaj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5395</c:v>
                </c:pt>
                <c:pt idx="1">
                  <c:v>865</c:v>
                </c:pt>
                <c:pt idx="2">
                  <c:v>38626</c:v>
                </c:pt>
                <c:pt idx="3">
                  <c:v>44886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2016</c:v>
                </c:pt>
              </c:strCache>
            </c:strRef>
          </c:tx>
          <c:invertIfNegative val="0"/>
          <c:cat>
            <c:strRef>
              <c:f>List1!$A$2:$A$5</c:f>
              <c:strCache>
                <c:ptCount val="4"/>
                <c:pt idx="0">
                  <c:v>Plače in drugi izdatki zaposlenim</c:v>
                </c:pt>
                <c:pt idx="1">
                  <c:v>Prispevke delodajalcev</c:v>
                </c:pt>
                <c:pt idx="2">
                  <c:v>Izdatki za blago in storitve </c:v>
                </c:pt>
                <c:pt idx="3">
                  <c:v>Skupaj</c:v>
                </c:pt>
              </c:strCache>
            </c:strRef>
          </c:cat>
          <c:val>
            <c:numRef>
              <c:f>List1!$C$2:$C$5</c:f>
              <c:numCache>
                <c:formatCode>#,##0_ ;\-#,##0" "</c:formatCode>
                <c:ptCount val="4"/>
                <c:pt idx="0">
                  <c:v>7420</c:v>
                </c:pt>
                <c:pt idx="1">
                  <c:v>1163</c:v>
                </c:pt>
                <c:pt idx="2">
                  <c:v>50557</c:v>
                </c:pt>
                <c:pt idx="3">
                  <c:v>59140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2017</c:v>
                </c:pt>
              </c:strCache>
            </c:strRef>
          </c:tx>
          <c:invertIfNegative val="0"/>
          <c:cat>
            <c:strRef>
              <c:f>List1!$A$2:$A$5</c:f>
              <c:strCache>
                <c:ptCount val="4"/>
                <c:pt idx="0">
                  <c:v>Plače in drugi izdatki zaposlenim</c:v>
                </c:pt>
                <c:pt idx="1">
                  <c:v>Prispevke delodajalcev</c:v>
                </c:pt>
                <c:pt idx="2">
                  <c:v>Izdatki za blago in storitve </c:v>
                </c:pt>
                <c:pt idx="3">
                  <c:v>Skupaj</c:v>
                </c:pt>
              </c:strCache>
            </c:strRef>
          </c:cat>
          <c:val>
            <c:numRef>
              <c:f>List1!$D$2:$D$5</c:f>
              <c:numCache>
                <c:formatCode>#,##0_ ;\-#,##0" "</c:formatCode>
                <c:ptCount val="4"/>
                <c:pt idx="0">
                  <c:v>7650</c:v>
                </c:pt>
                <c:pt idx="1">
                  <c:v>1192</c:v>
                </c:pt>
                <c:pt idx="2">
                  <c:v>48158</c:v>
                </c:pt>
                <c:pt idx="3">
                  <c:v>57000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0760448"/>
        <c:axId val="228621056"/>
      </c:barChart>
      <c:catAx>
        <c:axId val="1507604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0" vert="horz"/>
          <a:lstStyle/>
          <a:p>
            <a:pPr>
              <a:defRPr sz="1400"/>
            </a:pPr>
            <a:endParaRPr lang="sl-SI"/>
          </a:p>
        </c:txPr>
        <c:crossAx val="228621056"/>
        <c:crosses val="autoZero"/>
        <c:auto val="0"/>
        <c:lblAlgn val="ctr"/>
        <c:lblOffset val="100"/>
        <c:noMultiLvlLbl val="0"/>
      </c:catAx>
      <c:valAx>
        <c:axId val="228621056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sl-SI"/>
          </a:p>
        </c:txPr>
        <c:crossAx val="150760448"/>
        <c:crosses val="autoZero"/>
        <c:crossBetween val="between"/>
      </c:valAx>
      <c:spPr>
        <a:solidFill>
          <a:srgbClr val="DEC8E2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33289496384768269"/>
          <c:y val="0.74357995555397838"/>
          <c:w val="0.49831136819854555"/>
          <c:h val="6.1826811833811293E-2"/>
        </c:manualLayout>
      </c:layout>
      <c:overlay val="0"/>
      <c:txPr>
        <a:bodyPr/>
        <a:lstStyle/>
        <a:p>
          <a:pPr>
            <a:defRPr sz="1400" baseline="0"/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 baseline="0">
          <a:solidFill>
            <a:schemeClr val="tx1"/>
          </a:solidFill>
        </a:defRPr>
      </a:pPr>
      <a:endParaRPr lang="sl-SI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82"/>
          <c:y val="3.010262645330819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2014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Prih.ostalih uporabnikov jav.sr.</c:v>
                </c:pt>
                <c:pt idx="1">
                  <c:v>Prih.-prehrana - ostali</c:v>
                </c:pt>
                <c:pt idx="2">
                  <c:v>Prihodki - učenci </c:v>
                </c:pt>
                <c:pt idx="3">
                  <c:v>Prih. Vrtec -otroške mal.Krka</c:v>
                </c:pt>
                <c:pt idx="4">
                  <c:v>Drugi izredni prihodki</c:v>
                </c:pt>
                <c:pt idx="5">
                  <c:v>SKUPAJ</c:v>
                </c:pt>
              </c:strCache>
            </c:strRef>
          </c:cat>
          <c:val>
            <c:numRef>
              <c:f>List1!$B$2:$B$7</c:f>
              <c:numCache>
                <c:formatCode>#,##0_ ;\-#,##0" "</c:formatCode>
                <c:ptCount val="6"/>
                <c:pt idx="0">
                  <c:v>29523</c:v>
                </c:pt>
                <c:pt idx="1">
                  <c:v>548</c:v>
                </c:pt>
                <c:pt idx="2">
                  <c:v>408899</c:v>
                </c:pt>
                <c:pt idx="3">
                  <c:v>49164</c:v>
                </c:pt>
                <c:pt idx="4">
                  <c:v>8605</c:v>
                </c:pt>
                <c:pt idx="5">
                  <c:v>496739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2015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Prih.ostalih uporabnikov jav.sr.</c:v>
                </c:pt>
                <c:pt idx="1">
                  <c:v>Prih.-prehrana - ostali</c:v>
                </c:pt>
                <c:pt idx="2">
                  <c:v>Prihodki - učenci </c:v>
                </c:pt>
                <c:pt idx="3">
                  <c:v>Prih. Vrtec -otroške mal.Krka</c:v>
                </c:pt>
                <c:pt idx="4">
                  <c:v>Drugi izredni prihodki</c:v>
                </c:pt>
                <c:pt idx="5">
                  <c:v>SKUPAJ</c:v>
                </c:pt>
              </c:strCache>
            </c:strRef>
          </c:cat>
          <c:val>
            <c:numRef>
              <c:f>List1!$C$2:$C$7</c:f>
              <c:numCache>
                <c:formatCode>#,##0_ ;\-#,##0" "</c:formatCode>
                <c:ptCount val="6"/>
                <c:pt idx="0">
                  <c:v>32442</c:v>
                </c:pt>
                <c:pt idx="1">
                  <c:v>0</c:v>
                </c:pt>
                <c:pt idx="2">
                  <c:v>418524</c:v>
                </c:pt>
                <c:pt idx="3">
                  <c:v>58198</c:v>
                </c:pt>
                <c:pt idx="4">
                  <c:v>1239</c:v>
                </c:pt>
                <c:pt idx="5">
                  <c:v>510403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2016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Prih.ostalih uporabnikov jav.sr.</c:v>
                </c:pt>
                <c:pt idx="1">
                  <c:v>Prih.-prehrana - ostali</c:v>
                </c:pt>
                <c:pt idx="2">
                  <c:v>Prihodki - učenci </c:v>
                </c:pt>
                <c:pt idx="3">
                  <c:v>Prih. Vrtec -otroške mal.Krka</c:v>
                </c:pt>
                <c:pt idx="4">
                  <c:v>Drugi izredni prihodki</c:v>
                </c:pt>
                <c:pt idx="5">
                  <c:v>SKUPAJ</c:v>
                </c:pt>
              </c:strCache>
            </c:strRef>
          </c:cat>
          <c:val>
            <c:numRef>
              <c:f>List1!$D$2:$D$7</c:f>
              <c:numCache>
                <c:formatCode>#,##0_ ;\-#,##0" "</c:formatCode>
                <c:ptCount val="6"/>
                <c:pt idx="0">
                  <c:v>40185</c:v>
                </c:pt>
                <c:pt idx="1">
                  <c:v>89</c:v>
                </c:pt>
                <c:pt idx="2">
                  <c:v>456535</c:v>
                </c:pt>
                <c:pt idx="3">
                  <c:v>82456</c:v>
                </c:pt>
                <c:pt idx="4">
                  <c:v>886</c:v>
                </c:pt>
                <c:pt idx="5">
                  <c:v>580151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9199360"/>
        <c:axId val="134096576"/>
      </c:barChart>
      <c:catAx>
        <c:axId val="2291993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0" vert="horz"/>
          <a:lstStyle/>
          <a:p>
            <a:pPr>
              <a:defRPr sz="1400"/>
            </a:pPr>
            <a:endParaRPr lang="sl-SI"/>
          </a:p>
        </c:txPr>
        <c:crossAx val="134096576"/>
        <c:crosses val="autoZero"/>
        <c:auto val="0"/>
        <c:lblAlgn val="ctr"/>
        <c:lblOffset val="100"/>
        <c:noMultiLvlLbl val="0"/>
      </c:catAx>
      <c:valAx>
        <c:axId val="134096576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sl-SI"/>
          </a:p>
        </c:txPr>
        <c:crossAx val="229199360"/>
        <c:crosses val="autoZero"/>
        <c:crossBetween val="between"/>
      </c:valAx>
      <c:spPr>
        <a:solidFill>
          <a:srgbClr val="DEC8E2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33289496384768269"/>
          <c:y val="0.74357995555397838"/>
          <c:w val="0.49831136819854555"/>
          <c:h val="6.1826811833811293E-2"/>
        </c:manualLayout>
      </c:layout>
      <c:overlay val="0"/>
      <c:txPr>
        <a:bodyPr/>
        <a:lstStyle/>
        <a:p>
          <a:pPr>
            <a:defRPr sz="1400" baseline="0"/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 baseline="0">
          <a:solidFill>
            <a:schemeClr val="tx1"/>
          </a:solidFill>
        </a:defRPr>
      </a:pPr>
      <a:endParaRPr lang="sl-SI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96"/>
          <c:y val="3.01026264533081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2014</c:v>
                </c:pt>
              </c:strCache>
            </c:strRef>
          </c:tx>
          <c:invertIfNegative val="0"/>
          <c:cat>
            <c:strRef>
              <c:f>List1!$A$2:$A$3</c:f>
              <c:strCache>
                <c:ptCount val="2"/>
                <c:pt idx="0">
                  <c:v>BOD in prispevki</c:v>
                </c:pt>
                <c:pt idx="1">
                  <c:v>Nadomestila</c:v>
                </c:pt>
              </c:strCache>
            </c:strRef>
          </c:cat>
          <c:val>
            <c:numRef>
              <c:f>List1!$B$2:$B$3</c:f>
              <c:numCache>
                <c:formatCode>#,##0_ ;\-#,##0" "</c:formatCode>
                <c:ptCount val="2"/>
                <c:pt idx="0">
                  <c:v>3294617</c:v>
                </c:pt>
                <c:pt idx="1">
                  <c:v>316808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2015</c:v>
                </c:pt>
              </c:strCache>
            </c:strRef>
          </c:tx>
          <c:invertIfNegative val="0"/>
          <c:cat>
            <c:strRef>
              <c:f>List1!$A$2:$A$3</c:f>
              <c:strCache>
                <c:ptCount val="2"/>
                <c:pt idx="0">
                  <c:v>BOD in prispevki</c:v>
                </c:pt>
                <c:pt idx="1">
                  <c:v>Nadomestila</c:v>
                </c:pt>
              </c:strCache>
            </c:strRef>
          </c:cat>
          <c:val>
            <c:numRef>
              <c:f>List1!$C$2:$C$3</c:f>
              <c:numCache>
                <c:formatCode>#,##0_ ;\-#,##0" "</c:formatCode>
                <c:ptCount val="2"/>
                <c:pt idx="0">
                  <c:v>3266154</c:v>
                </c:pt>
                <c:pt idx="1">
                  <c:v>281058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2016</c:v>
                </c:pt>
              </c:strCache>
            </c:strRef>
          </c:tx>
          <c:invertIfNegative val="0"/>
          <c:cat>
            <c:strRef>
              <c:f>List1!$A$2:$A$3</c:f>
              <c:strCache>
                <c:ptCount val="2"/>
                <c:pt idx="0">
                  <c:v>BOD in prispevki</c:v>
                </c:pt>
                <c:pt idx="1">
                  <c:v>Nadomestila</c:v>
                </c:pt>
              </c:strCache>
            </c:strRef>
          </c:cat>
          <c:val>
            <c:numRef>
              <c:f>List1!$D$2:$D$3</c:f>
              <c:numCache>
                <c:formatCode>#,##0_ ;\-#,##0" "</c:formatCode>
                <c:ptCount val="2"/>
                <c:pt idx="0">
                  <c:v>3557428</c:v>
                </c:pt>
                <c:pt idx="1">
                  <c:v>355688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0758912"/>
        <c:axId val="134144576"/>
      </c:barChart>
      <c:catAx>
        <c:axId val="1507589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300" baseline="0">
                <a:solidFill>
                  <a:schemeClr val="tx1"/>
                </a:solidFill>
              </a:defRPr>
            </a:pPr>
            <a:endParaRPr lang="sl-SI"/>
          </a:p>
        </c:txPr>
        <c:crossAx val="134144576"/>
        <c:crosses val="autoZero"/>
        <c:auto val="1"/>
        <c:lblAlgn val="ctr"/>
        <c:lblOffset val="100"/>
        <c:noMultiLvlLbl val="0"/>
      </c:catAx>
      <c:valAx>
        <c:axId val="134144576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150758912"/>
        <c:crosses val="autoZero"/>
        <c:crossBetween val="between"/>
        <c:majorUnit val="1000000"/>
        <c:minorUnit val="10000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9927072267970162"/>
          <c:y val="0.93096609552623621"/>
          <c:w val="0.50260715585542659"/>
          <c:h val="6.1826811833811252E-2"/>
        </c:manualLayout>
      </c:layout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6556992474"/>
          <c:y val="3.01026598186518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2015</c:v>
                </c:pt>
              </c:strCache>
            </c:strRef>
          </c:tx>
          <c:invertIfNegative val="0"/>
          <c:cat>
            <c:strRef>
              <c:f>List1!$A$2:$A$5</c:f>
              <c:strCache>
                <c:ptCount val="4"/>
                <c:pt idx="0">
                  <c:v>PROR.PRIHODKI</c:v>
                </c:pt>
                <c:pt idx="1">
                  <c:v>PRIHODKI UČENCEV</c:v>
                </c:pt>
                <c:pt idx="2">
                  <c:v>DRUGI PRIHODKI</c:v>
                </c:pt>
                <c:pt idx="3">
                  <c:v>SKUPAJ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4021635</c:v>
                </c:pt>
                <c:pt idx="1">
                  <c:v>418523</c:v>
                </c:pt>
                <c:pt idx="2">
                  <c:v>105519</c:v>
                </c:pt>
                <c:pt idx="3">
                  <c:v>4545677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2016</c:v>
                </c:pt>
              </c:strCache>
            </c:strRef>
          </c:tx>
          <c:invertIfNegative val="0"/>
          <c:cat>
            <c:strRef>
              <c:f>List1!$A$2:$A$5</c:f>
              <c:strCache>
                <c:ptCount val="4"/>
                <c:pt idx="0">
                  <c:v>PROR.PRIHODKI</c:v>
                </c:pt>
                <c:pt idx="1">
                  <c:v>PRIHODKI UČENCEV</c:v>
                </c:pt>
                <c:pt idx="2">
                  <c:v>DRUGI PRIHODKI</c:v>
                </c:pt>
                <c:pt idx="3">
                  <c:v>SKUPAJ</c:v>
                </c:pt>
              </c:strCache>
            </c:strRef>
          </c:cat>
          <c:val>
            <c:numRef>
              <c:f>List1!$C$2:$C$5</c:f>
              <c:numCache>
                <c:formatCode>#,##0_ ;\-#,##0" "</c:formatCode>
                <c:ptCount val="4"/>
                <c:pt idx="0">
                  <c:v>4448860</c:v>
                </c:pt>
                <c:pt idx="1">
                  <c:v>456535</c:v>
                </c:pt>
                <c:pt idx="2">
                  <c:v>134948</c:v>
                </c:pt>
                <c:pt idx="3">
                  <c:v>5040343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2017</c:v>
                </c:pt>
              </c:strCache>
            </c:strRef>
          </c:tx>
          <c:invertIfNegative val="0"/>
          <c:cat>
            <c:strRef>
              <c:f>List1!$A$2:$A$5</c:f>
              <c:strCache>
                <c:ptCount val="4"/>
                <c:pt idx="0">
                  <c:v>PROR.PRIHODKI</c:v>
                </c:pt>
                <c:pt idx="1">
                  <c:v>PRIHODKI UČENCEV</c:v>
                </c:pt>
                <c:pt idx="2">
                  <c:v>DRUGI PRIHODKI</c:v>
                </c:pt>
                <c:pt idx="3">
                  <c:v>SKUPAJ</c:v>
                </c:pt>
              </c:strCache>
            </c:strRef>
          </c:cat>
          <c:val>
            <c:numRef>
              <c:f>List1!$D$2:$D$5</c:f>
              <c:numCache>
                <c:formatCode>#,##0_ ;\-#,##0" "</c:formatCode>
                <c:ptCount val="4"/>
                <c:pt idx="0">
                  <c:v>4814741</c:v>
                </c:pt>
                <c:pt idx="1">
                  <c:v>488059</c:v>
                </c:pt>
                <c:pt idx="2">
                  <c:v>140000</c:v>
                </c:pt>
                <c:pt idx="3">
                  <c:v>5442800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6436224"/>
        <c:axId val="176063616"/>
      </c:barChart>
      <c:catAx>
        <c:axId val="1764362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176063616"/>
        <c:crosses val="autoZero"/>
        <c:auto val="1"/>
        <c:lblAlgn val="ctr"/>
        <c:lblOffset val="100"/>
        <c:noMultiLvlLbl val="0"/>
      </c:catAx>
      <c:valAx>
        <c:axId val="176063616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176436224"/>
        <c:crosses val="autoZero"/>
        <c:crossBetween val="between"/>
      </c:valAx>
      <c:spPr>
        <a:solidFill>
          <a:srgbClr val="DEC8E2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30999860959529918"/>
          <c:y val="0.78865658868831778"/>
          <c:w val="0.50260715585542659"/>
          <c:h val="6.5359772510028724E-2"/>
        </c:manualLayout>
      </c:layout>
      <c:overlay val="0"/>
      <c:txPr>
        <a:bodyPr/>
        <a:lstStyle/>
        <a:p>
          <a:pPr>
            <a:defRPr sz="16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rgbClr val="FFCC99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32628681249369201"/>
          <c:y val="0.1646079013866466"/>
          <c:w val="0.36431214609083368"/>
          <c:h val="0.53522401709640999"/>
        </c:manualLayout>
      </c:layout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Plan 2017</c:v>
                </c:pt>
              </c:strCache>
            </c:strRef>
          </c:tx>
          <c:cat>
            <c:strRef>
              <c:f>List1!$A$2:$A$4</c:f>
              <c:strCache>
                <c:ptCount val="3"/>
                <c:pt idx="0">
                  <c:v>Prihodki MIZŠ</c:v>
                </c:pt>
                <c:pt idx="1">
                  <c:v>Prihodki občine Iv.Gorica</c:v>
                </c:pt>
                <c:pt idx="2">
                  <c:v>Prihodki ostali up.jav.sr.</c:v>
                </c:pt>
              </c:strCache>
            </c:strRef>
          </c:cat>
          <c:val>
            <c:numRef>
              <c:f>List1!$B$2:$B$4</c:f>
              <c:numCache>
                <c:formatCode>General</c:formatCode>
                <c:ptCount val="3"/>
                <c:pt idx="0">
                  <c:v>4410541</c:v>
                </c:pt>
                <c:pt idx="1">
                  <c:v>354100</c:v>
                </c:pt>
                <c:pt idx="2">
                  <c:v>50100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solidFill>
          <a:srgbClr val="DEC8E2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2003596701705963"/>
          <c:y val="0.75729035866031114"/>
          <c:w val="0.7996403298294037"/>
          <c:h val="5.1670809082830699E-2"/>
        </c:manualLayout>
      </c:layout>
      <c:overlay val="0"/>
      <c:txPr>
        <a:bodyPr/>
        <a:lstStyle/>
        <a:p>
          <a:pPr>
            <a:defRPr sz="16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rgbClr val="FFCC99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5B6614-FEE4-4D61-B15B-F25246A6D495}" type="datetimeFigureOut">
              <a:rPr lang="sl-SI" smtClean="0"/>
              <a:t>23.02.2017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B8107E-A365-4A32-B194-A8013A75BE43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507119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22</a:t>
            </a:fld>
            <a:endParaRPr lang="sl-S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514B1E-FD8B-4891-9AB3-A420745DB241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216400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BB4647-91CF-4228-A3F7-7240CB67178C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458574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762750" y="838200"/>
            <a:ext cx="1924050" cy="5257800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990600" y="838200"/>
            <a:ext cx="5619750" cy="5257800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1E1CFE-88DF-494F-8EA2-F40C0CD1BACC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4183852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87458-D703-4881-A497-365EEDE3B95C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930793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6441A2-0695-4BB4-AFB3-6F413BEA673D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71804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990600" y="2209800"/>
            <a:ext cx="37719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914900" y="2209800"/>
            <a:ext cx="37719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CF908C-0441-4F1B-B61B-EF58E9D0C940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965534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3578F9-A95D-49F6-8600-694981B012E0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054301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DA9A9-4E65-4349-BBCC-9C06F319C082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87848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447B99-84D9-47DB-8DF5-A317CFE110CF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214950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E6774A-CB5E-49FB-9542-6FAA7CEADFA6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801555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33702-F301-41D6-90D9-9F0516F459DC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665267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Now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0" y="838200"/>
            <a:ext cx="6400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Uredite slog naslova matrice</a:t>
            </a:r>
            <a:endParaRPr lang="en-US" altLang="sl-SI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2209800"/>
            <a:ext cx="76962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Uredite sloge besedila matrice</a:t>
            </a:r>
          </a:p>
          <a:p>
            <a:pPr lvl="1"/>
            <a:r>
              <a:rPr lang="sl-SI" altLang="sl-SI" smtClean="0"/>
              <a:t>Druga raven</a:t>
            </a:r>
          </a:p>
          <a:p>
            <a:pPr lvl="2"/>
            <a:r>
              <a:rPr lang="sl-SI" altLang="sl-SI" smtClean="0"/>
              <a:t>Tretja raven</a:t>
            </a:r>
          </a:p>
          <a:p>
            <a:pPr lvl="3"/>
            <a:r>
              <a:rPr lang="sl-SI" altLang="sl-SI" smtClean="0"/>
              <a:t>Četrta raven</a:t>
            </a:r>
          </a:p>
          <a:p>
            <a:pPr lvl="4"/>
            <a:r>
              <a:rPr lang="sl-SI" altLang="sl-SI" smtClean="0"/>
              <a:t>Peta raven</a:t>
            </a:r>
            <a:endParaRPr lang="en-US" altLang="sl-SI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sl-SI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sl-SI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C971D74-A64D-4D1E-BA26-B9E20E99DA5C}" type="slidenum">
              <a:rPr lang="en-US" altLang="sl-SI"/>
              <a:pPr/>
              <a:t>‹#›</a:t>
            </a:fld>
            <a:endParaRPr lang="en-US" alt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009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9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9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702624" cy="2306687"/>
          </a:xfrm>
        </p:spPr>
        <p:txBody>
          <a:bodyPr/>
          <a:lstStyle/>
          <a:p>
            <a:r>
              <a:rPr lang="sl-SI" dirty="0" smtClean="0">
                <a:solidFill>
                  <a:schemeClr val="accent6">
                    <a:lumMod val="75000"/>
                  </a:schemeClr>
                </a:solidFill>
              </a:rPr>
              <a:t>FINANČNI NAČRT za leto 2017</a:t>
            </a:r>
            <a:endParaRPr lang="sl-SI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42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2051720" y="90872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000099"/>
                </a:solidFill>
              </a:rPr>
              <a:t>Primerjava – PLAČE in nadomestila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2274677741"/>
              </p:ext>
            </p:extLst>
          </p:nvPr>
        </p:nvGraphicFramePr>
        <p:xfrm>
          <a:off x="683568" y="1772816"/>
          <a:ext cx="7572428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268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55576" y="3789040"/>
            <a:ext cx="7700392" cy="3240360"/>
          </a:xfrm>
        </p:spPr>
        <p:txBody>
          <a:bodyPr/>
          <a:lstStyle/>
          <a:p>
            <a:endParaRPr lang="sl-SI" sz="2400" dirty="0" smtClean="0"/>
          </a:p>
          <a:p>
            <a:endParaRPr lang="sl-SI" sz="2400" dirty="0"/>
          </a:p>
          <a:p>
            <a:endParaRPr lang="sl-SI" sz="2400" dirty="0" smtClean="0"/>
          </a:p>
          <a:p>
            <a:endParaRPr lang="sl-SI" sz="2400" dirty="0"/>
          </a:p>
          <a:p>
            <a:endParaRPr lang="sl-SI" sz="2400" dirty="0" smtClean="0"/>
          </a:p>
          <a:p>
            <a:endParaRPr lang="sl-SI" sz="2800" dirty="0" smtClean="0"/>
          </a:p>
          <a:p>
            <a:endParaRPr lang="sl-SI" sz="2800" dirty="0"/>
          </a:p>
          <a:p>
            <a:endParaRPr lang="sl-SI" sz="2800" dirty="0" smtClean="0"/>
          </a:p>
          <a:p>
            <a:endParaRPr lang="sl-SI" sz="2800" dirty="0"/>
          </a:p>
          <a:p>
            <a:endParaRPr lang="sl-SI" sz="2800" dirty="0" smtClean="0"/>
          </a:p>
          <a:p>
            <a:endParaRPr lang="sl-SI" sz="2800" dirty="0"/>
          </a:p>
          <a:p>
            <a:endParaRPr lang="sl-SI" sz="2800" dirty="0" smtClean="0"/>
          </a:p>
          <a:p>
            <a:pPr algn="ctr"/>
            <a:r>
              <a:rPr lang="sl-SI" sz="2800" dirty="0" smtClean="0">
                <a:solidFill>
                  <a:srgbClr val="7030A0"/>
                </a:solidFill>
              </a:rPr>
              <a:t>FINANČNI NAČRT </a:t>
            </a:r>
          </a:p>
          <a:p>
            <a:pPr algn="ctr"/>
            <a:r>
              <a:rPr lang="sl-SI" sz="2800" dirty="0" smtClean="0">
                <a:solidFill>
                  <a:srgbClr val="7030A0"/>
                </a:solidFill>
              </a:rPr>
              <a:t>po načelu NASTANKA POSLOVNEGA DOGODKA</a:t>
            </a:r>
          </a:p>
          <a:p>
            <a:pPr marL="457200" indent="-457200">
              <a:buAutoNum type="alphaUcPeriod"/>
            </a:pPr>
            <a:endParaRPr lang="sl-SI" sz="2400" dirty="0"/>
          </a:p>
          <a:p>
            <a:pPr marL="457200" indent="-457200">
              <a:buAutoNum type="alphaUcPeriod"/>
            </a:pPr>
            <a:endParaRPr lang="sl-SI" sz="2400" dirty="0" smtClean="0"/>
          </a:p>
          <a:p>
            <a:endParaRPr lang="sl-SI" sz="2400" dirty="0" smtClean="0"/>
          </a:p>
          <a:p>
            <a:pPr marL="457200" indent="-457200">
              <a:buAutoNum type="alphaUcPeriod"/>
            </a:pPr>
            <a:endParaRPr lang="sl-SI" sz="2400" dirty="0"/>
          </a:p>
          <a:p>
            <a:endParaRPr lang="sl-SI" sz="2400" dirty="0" smtClean="0"/>
          </a:p>
          <a:p>
            <a:pPr marL="457200" indent="-457200">
              <a:buAutoNum type="alphaUcPeriod"/>
            </a:pPr>
            <a:endParaRPr lang="sl-SI" sz="2400" dirty="0"/>
          </a:p>
          <a:p>
            <a:pPr marL="457200" indent="-457200">
              <a:buAutoNum type="alphaUcPeriod"/>
            </a:pPr>
            <a:endParaRPr lang="sl-SI" sz="2400" dirty="0" smtClean="0"/>
          </a:p>
        </p:txBody>
      </p:sp>
    </p:spTree>
    <p:extLst>
      <p:ext uri="{BB962C8B-B14F-4D97-AF65-F5344CB8AC3E}">
        <p14:creationId xmlns:p14="http://schemas.microsoft.com/office/powerpoint/2010/main" val="4757379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763688" y="1052736"/>
            <a:ext cx="6715172" cy="35719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/>
            </a:r>
            <a:br>
              <a:rPr lang="sl-SI" sz="2700" dirty="0" smtClean="0">
                <a:solidFill>
                  <a:srgbClr val="FF0000"/>
                </a:solidFill>
              </a:rPr>
            </a:br>
            <a:r>
              <a:rPr lang="sl-SI" sz="2700" dirty="0" smtClean="0">
                <a:solidFill>
                  <a:srgbClr val="7030A0"/>
                </a:solidFill>
              </a:rPr>
              <a:t>PRIHODKI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3936110359"/>
              </p:ext>
            </p:extLst>
          </p:nvPr>
        </p:nvGraphicFramePr>
        <p:xfrm>
          <a:off x="395536" y="1844824"/>
          <a:ext cx="8501122" cy="5786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5332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979712" y="1268760"/>
            <a:ext cx="6427140" cy="35719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/>
            </a:r>
            <a:br>
              <a:rPr lang="sl-SI" sz="2700" dirty="0" smtClean="0">
                <a:solidFill>
                  <a:srgbClr val="FF0000"/>
                </a:solidFill>
              </a:rPr>
            </a:br>
            <a:r>
              <a:rPr lang="sl-SI" sz="2700" dirty="0" smtClean="0">
                <a:solidFill>
                  <a:srgbClr val="7030A0"/>
                </a:solidFill>
              </a:rPr>
              <a:t>Sestava proračunskih prihodkov v letu 2016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3268652674"/>
              </p:ext>
            </p:extLst>
          </p:nvPr>
        </p:nvGraphicFramePr>
        <p:xfrm>
          <a:off x="467544" y="1556792"/>
          <a:ext cx="8501122" cy="5570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6852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979712" y="1124744"/>
            <a:ext cx="6957464" cy="497786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7030A0"/>
                </a:solidFill>
              </a:rPr>
              <a:t>PRORAČUNSKI </a:t>
            </a:r>
            <a:r>
              <a:rPr lang="sl-SI" sz="2700" dirty="0" smtClean="0">
                <a:solidFill>
                  <a:srgbClr val="7030A0"/>
                </a:solidFill>
              </a:rPr>
              <a:t>PRIHODKI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878892295"/>
              </p:ext>
            </p:extLst>
          </p:nvPr>
        </p:nvGraphicFramePr>
        <p:xfrm>
          <a:off x="467544" y="1628800"/>
          <a:ext cx="8358246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4589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691680" y="764704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7030A0"/>
                </a:solidFill>
              </a:rPr>
              <a:t>Prihodki MIZŠ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433934479"/>
              </p:ext>
            </p:extLst>
          </p:nvPr>
        </p:nvGraphicFramePr>
        <p:xfrm>
          <a:off x="611560" y="1556792"/>
          <a:ext cx="8358246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7654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907704" y="1124744"/>
            <a:ext cx="6957464" cy="497786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7030A0"/>
                </a:solidFill>
              </a:rPr>
              <a:t>Prihodki OBČINE Ivančna Gorica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886031867"/>
              </p:ext>
            </p:extLst>
          </p:nvPr>
        </p:nvGraphicFramePr>
        <p:xfrm>
          <a:off x="467544" y="1556792"/>
          <a:ext cx="8358246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7454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835696" y="1268760"/>
            <a:ext cx="7029472" cy="42577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7030A0"/>
                </a:solidFill>
              </a:rPr>
              <a:t>PRIHODKI </a:t>
            </a:r>
            <a:r>
              <a:rPr lang="sl-SI" sz="2700" dirty="0" smtClean="0">
                <a:solidFill>
                  <a:srgbClr val="7030A0"/>
                </a:solidFill>
              </a:rPr>
              <a:t>za izvajanje javne službe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2085332515"/>
              </p:ext>
            </p:extLst>
          </p:nvPr>
        </p:nvGraphicFramePr>
        <p:xfrm>
          <a:off x="683568" y="1725963"/>
          <a:ext cx="7960968" cy="5159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890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691680" y="1268760"/>
            <a:ext cx="6766520" cy="44857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7030A0"/>
                </a:solidFill>
              </a:rPr>
              <a:t>PRIHODKI </a:t>
            </a:r>
            <a:r>
              <a:rPr lang="sl-SI" sz="2700" dirty="0" smtClean="0">
                <a:solidFill>
                  <a:srgbClr val="7030A0"/>
                </a:solidFill>
              </a:rPr>
              <a:t>tržne dejavnosti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2149397709"/>
              </p:ext>
            </p:extLst>
          </p:nvPr>
        </p:nvGraphicFramePr>
        <p:xfrm>
          <a:off x="467544" y="1772816"/>
          <a:ext cx="8319868" cy="55212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3296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619672" y="980728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7030A0"/>
                </a:solidFill>
              </a:rPr>
              <a:t>STROŠKI </a:t>
            </a:r>
            <a:r>
              <a:rPr lang="sl-SI" sz="2700" dirty="0" smtClean="0">
                <a:solidFill>
                  <a:srgbClr val="7030A0"/>
                </a:solidFill>
              </a:rPr>
              <a:t>IN ODHODKI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725382790"/>
              </p:ext>
            </p:extLst>
          </p:nvPr>
        </p:nvGraphicFramePr>
        <p:xfrm>
          <a:off x="683568" y="1700808"/>
          <a:ext cx="7572428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8880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611560" y="1916832"/>
            <a:ext cx="7844408" cy="2880320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sl-SI" sz="2400" dirty="0" smtClean="0"/>
              <a:t>FINANČNI NAČRT po načelu DENARNEGA TOKA</a:t>
            </a:r>
          </a:p>
          <a:p>
            <a:pPr marL="457200" indent="-457200">
              <a:buAutoNum type="alphaUcPeriod"/>
            </a:pPr>
            <a:endParaRPr lang="sl-SI" sz="2400" dirty="0"/>
          </a:p>
          <a:p>
            <a:pPr marL="457200" indent="-457200">
              <a:buAutoNum type="alphaUcPeriod"/>
            </a:pPr>
            <a:endParaRPr lang="sl-SI" sz="2400" dirty="0" smtClean="0"/>
          </a:p>
          <a:p>
            <a:pPr marL="457200" indent="-457200">
              <a:buAutoNum type="alphaUcPeriod"/>
            </a:pPr>
            <a:r>
              <a:rPr lang="sl-SI" sz="2400" dirty="0" smtClean="0">
                <a:solidFill>
                  <a:srgbClr val="7030A0"/>
                </a:solidFill>
              </a:rPr>
              <a:t>FINANČNI NAČRT po načelu NASTANKA POSLOVNEGA DOGODKA </a:t>
            </a:r>
            <a:endParaRPr lang="sl-SI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27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979712" y="1196752"/>
            <a:ext cx="6813448" cy="569794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7030A0"/>
                </a:solidFill>
              </a:rPr>
              <a:t>PLAČE </a:t>
            </a:r>
            <a:r>
              <a:rPr lang="sl-SI" sz="2700" dirty="0" smtClean="0">
                <a:solidFill>
                  <a:srgbClr val="7030A0"/>
                </a:solidFill>
              </a:rPr>
              <a:t>in nadomestila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2804236282"/>
              </p:ext>
            </p:extLst>
          </p:nvPr>
        </p:nvGraphicFramePr>
        <p:xfrm>
          <a:off x="899592" y="1844824"/>
          <a:ext cx="7572428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6791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907704" y="1124744"/>
            <a:ext cx="6885456" cy="497786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7030A0"/>
                </a:solidFill>
              </a:rPr>
              <a:t>STROŠKI </a:t>
            </a:r>
            <a:r>
              <a:rPr lang="sl-SI" sz="2700" dirty="0" smtClean="0">
                <a:solidFill>
                  <a:srgbClr val="7030A0"/>
                </a:solidFill>
              </a:rPr>
              <a:t>MATERIALA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3188448520"/>
              </p:ext>
            </p:extLst>
          </p:nvPr>
        </p:nvGraphicFramePr>
        <p:xfrm>
          <a:off x="683568" y="1412776"/>
          <a:ext cx="8286808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0034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71604" y="1700808"/>
            <a:ext cx="7029472" cy="281762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7030A0"/>
                </a:solidFill>
              </a:rPr>
              <a:t>AMORTIZACIJA</a:t>
            </a:r>
            <a:r>
              <a:rPr lang="sl-SI" sz="2700" dirty="0" smtClean="0">
                <a:solidFill>
                  <a:srgbClr val="FF0000"/>
                </a:solidFill>
              </a:rPr>
              <a:t>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2455651638"/>
              </p:ext>
            </p:extLst>
          </p:nvPr>
        </p:nvGraphicFramePr>
        <p:xfrm>
          <a:off x="611560" y="2132856"/>
          <a:ext cx="7286676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Pravokotnik 3"/>
          <p:cNvSpPr/>
          <p:nvPr/>
        </p:nvSpPr>
        <p:spPr>
          <a:xfrm>
            <a:off x="1571604" y="4509121"/>
            <a:ext cx="72488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l-SI" sz="1400" dirty="0" smtClean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7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907704" y="1628800"/>
            <a:ext cx="6885456" cy="209754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7030A0"/>
                </a:solidFill>
              </a:rPr>
              <a:t>DRUGI STROŠKI IN </a:t>
            </a:r>
            <a:r>
              <a:rPr lang="sl-SI" sz="2700" dirty="0" smtClean="0">
                <a:solidFill>
                  <a:srgbClr val="7030A0"/>
                </a:solidFill>
              </a:rPr>
              <a:t>ODHODKI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4059699981"/>
              </p:ext>
            </p:extLst>
          </p:nvPr>
        </p:nvGraphicFramePr>
        <p:xfrm>
          <a:off x="611560" y="2132856"/>
          <a:ext cx="8103844" cy="42251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3494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55576" y="3789040"/>
            <a:ext cx="7700392" cy="2736304"/>
          </a:xfrm>
        </p:spPr>
        <p:txBody>
          <a:bodyPr/>
          <a:lstStyle/>
          <a:p>
            <a:endParaRPr lang="sl-SI" sz="2400" dirty="0" smtClean="0"/>
          </a:p>
          <a:p>
            <a:endParaRPr lang="sl-SI" sz="2400" dirty="0"/>
          </a:p>
          <a:p>
            <a:endParaRPr lang="sl-SI" sz="2400" dirty="0" smtClean="0"/>
          </a:p>
          <a:p>
            <a:endParaRPr lang="sl-SI" sz="2400" dirty="0"/>
          </a:p>
          <a:p>
            <a:endParaRPr lang="sl-SI" sz="2400" dirty="0" smtClean="0"/>
          </a:p>
          <a:p>
            <a:endParaRPr lang="sl-SI" sz="2800" dirty="0" smtClean="0"/>
          </a:p>
          <a:p>
            <a:endParaRPr lang="sl-SI" sz="2800" dirty="0"/>
          </a:p>
          <a:p>
            <a:endParaRPr lang="sl-SI" sz="2800" dirty="0" smtClean="0"/>
          </a:p>
          <a:p>
            <a:endParaRPr lang="sl-SI" sz="2800" dirty="0"/>
          </a:p>
          <a:p>
            <a:endParaRPr lang="sl-SI" sz="2800" dirty="0" smtClean="0"/>
          </a:p>
          <a:p>
            <a:endParaRPr lang="sl-SI" sz="2800" dirty="0"/>
          </a:p>
          <a:p>
            <a:endParaRPr lang="sl-SI" sz="2800" dirty="0" smtClean="0"/>
          </a:p>
          <a:p>
            <a:pPr algn="ctr"/>
            <a:r>
              <a:rPr lang="sl-SI" sz="2800" dirty="0" smtClean="0"/>
              <a:t>FINANČNI NAČRT </a:t>
            </a:r>
          </a:p>
          <a:p>
            <a:pPr algn="ctr"/>
            <a:r>
              <a:rPr lang="sl-SI" sz="2800" dirty="0" smtClean="0"/>
              <a:t>po načelu DENARNEGA TOKA</a:t>
            </a:r>
          </a:p>
          <a:p>
            <a:pPr marL="457200" indent="-457200">
              <a:buAutoNum type="alphaUcPeriod"/>
            </a:pPr>
            <a:endParaRPr lang="sl-SI" sz="2400" dirty="0"/>
          </a:p>
          <a:p>
            <a:pPr marL="457200" indent="-457200">
              <a:buAutoNum type="alphaUcPeriod"/>
            </a:pPr>
            <a:endParaRPr lang="sl-SI" sz="2400" dirty="0" smtClean="0"/>
          </a:p>
          <a:p>
            <a:endParaRPr lang="sl-SI" sz="2400" dirty="0" smtClean="0"/>
          </a:p>
          <a:p>
            <a:pPr marL="457200" indent="-457200">
              <a:buAutoNum type="alphaUcPeriod"/>
            </a:pPr>
            <a:endParaRPr lang="sl-SI" sz="2400" dirty="0"/>
          </a:p>
          <a:p>
            <a:endParaRPr lang="sl-SI" sz="2400" dirty="0" smtClean="0"/>
          </a:p>
          <a:p>
            <a:pPr marL="457200" indent="-457200">
              <a:buAutoNum type="alphaUcPeriod"/>
            </a:pPr>
            <a:endParaRPr lang="sl-SI" sz="2400" dirty="0"/>
          </a:p>
          <a:p>
            <a:pPr marL="457200" indent="-457200">
              <a:buAutoNum type="alphaUcPeriod"/>
            </a:pPr>
            <a:endParaRPr lang="sl-SI" sz="2400" dirty="0" smtClean="0"/>
          </a:p>
        </p:txBody>
      </p:sp>
    </p:spTree>
    <p:extLst>
      <p:ext uri="{BB962C8B-B14F-4D97-AF65-F5344CB8AC3E}">
        <p14:creationId xmlns:p14="http://schemas.microsoft.com/office/powerpoint/2010/main" val="310432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971600" y="1052736"/>
            <a:ext cx="6552728" cy="864096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/>
            </a:r>
            <a:br>
              <a:rPr lang="sl-SI" sz="2700" dirty="0" smtClean="0">
                <a:solidFill>
                  <a:srgbClr val="FF0000"/>
                </a:solidFill>
              </a:rPr>
            </a:br>
            <a:r>
              <a:rPr lang="sl-SI" sz="2700" dirty="0" smtClean="0">
                <a:solidFill>
                  <a:srgbClr val="000099"/>
                </a:solidFill>
              </a:rPr>
              <a:t>Sestava </a:t>
            </a:r>
            <a:r>
              <a:rPr lang="sl-SI" sz="2700" dirty="0" smtClean="0">
                <a:solidFill>
                  <a:srgbClr val="000099"/>
                </a:solidFill>
              </a:rPr>
              <a:t>prihodkov </a:t>
            </a:r>
            <a:r>
              <a:rPr lang="sl-SI" sz="2700" dirty="0" smtClean="0">
                <a:solidFill>
                  <a:srgbClr val="000099"/>
                </a:solidFill>
              </a:rPr>
              <a:t>v letu </a:t>
            </a:r>
            <a:r>
              <a:rPr lang="sl-SI" sz="2700" dirty="0" smtClean="0">
                <a:solidFill>
                  <a:srgbClr val="000099"/>
                </a:solidFill>
              </a:rPr>
              <a:t>2017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241266875"/>
              </p:ext>
            </p:extLst>
          </p:nvPr>
        </p:nvGraphicFramePr>
        <p:xfrm>
          <a:off x="611560" y="1556792"/>
          <a:ext cx="8175852" cy="5301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8477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2411760" y="980728"/>
            <a:ext cx="5347020" cy="35719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/>
            </a:r>
            <a:br>
              <a:rPr lang="sl-SI" sz="2700" dirty="0" smtClean="0">
                <a:solidFill>
                  <a:srgbClr val="FF0000"/>
                </a:solidFill>
              </a:rPr>
            </a:br>
            <a:r>
              <a:rPr lang="sl-SI" sz="2700" dirty="0" smtClean="0">
                <a:solidFill>
                  <a:srgbClr val="000099"/>
                </a:solidFill>
              </a:rPr>
              <a:t>PRIHODKI ZA IZVAJANJE JAVNE SLUŽBE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2259312755"/>
              </p:ext>
            </p:extLst>
          </p:nvPr>
        </p:nvGraphicFramePr>
        <p:xfrm>
          <a:off x="251520" y="1556792"/>
          <a:ext cx="8429114" cy="53544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361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835696" y="1196752"/>
            <a:ext cx="6427140" cy="35719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/>
            </a:r>
            <a:br>
              <a:rPr lang="sl-SI" sz="2700" dirty="0" smtClean="0">
                <a:solidFill>
                  <a:srgbClr val="FF0000"/>
                </a:solidFill>
              </a:rPr>
            </a:br>
            <a:r>
              <a:rPr lang="sl-SI" sz="2700" dirty="0" smtClean="0">
                <a:solidFill>
                  <a:srgbClr val="000099"/>
                </a:solidFill>
              </a:rPr>
              <a:t>PRIHODKI od prodaje blaga in storitve na trgu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4247123117"/>
              </p:ext>
            </p:extLst>
          </p:nvPr>
        </p:nvGraphicFramePr>
        <p:xfrm>
          <a:off x="755576" y="2204864"/>
          <a:ext cx="7421002" cy="47783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9307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763688" y="1124744"/>
            <a:ext cx="6715172" cy="35719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/>
            </a:r>
            <a:br>
              <a:rPr lang="sl-SI" sz="2700" dirty="0" smtClean="0">
                <a:solidFill>
                  <a:srgbClr val="FF0000"/>
                </a:solidFill>
              </a:rPr>
            </a:br>
            <a:r>
              <a:rPr lang="sl-SI" sz="2700" dirty="0" smtClean="0">
                <a:solidFill>
                  <a:srgbClr val="000099"/>
                </a:solidFill>
              </a:rPr>
              <a:t>ODHODKI</a:t>
            </a:r>
            <a:r>
              <a:rPr lang="sl-SI" sz="2700" dirty="0" smtClean="0">
                <a:solidFill>
                  <a:srgbClr val="000099"/>
                </a:solidFill>
              </a:rPr>
              <a:t> za izvajanje javne službe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851290047"/>
              </p:ext>
            </p:extLst>
          </p:nvPr>
        </p:nvGraphicFramePr>
        <p:xfrm>
          <a:off x="107504" y="1700808"/>
          <a:ext cx="8573130" cy="52104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2051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979712" y="1196752"/>
            <a:ext cx="6694512" cy="44857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000099"/>
                </a:solidFill>
              </a:rPr>
              <a:t>ODHODKI iz naslova prodaje blaga in storitev na trgu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333485286"/>
              </p:ext>
            </p:extLst>
          </p:nvPr>
        </p:nvGraphicFramePr>
        <p:xfrm>
          <a:off x="179512" y="1700808"/>
          <a:ext cx="8358246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7897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2267744" y="980728"/>
            <a:ext cx="6381400" cy="71381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000099"/>
                </a:solidFill>
              </a:rPr>
              <a:t>Primerjava – PRIHODKI za izvajanje javne službe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28450542"/>
              </p:ext>
            </p:extLst>
          </p:nvPr>
        </p:nvGraphicFramePr>
        <p:xfrm>
          <a:off x="611560" y="1628800"/>
          <a:ext cx="8358246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574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ins And Clouds-P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sl-S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sl-S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Coins And Clouds-P</Template>
  <TotalTime>85</TotalTime>
  <Words>86</Words>
  <Application>Microsoft Office PowerPoint</Application>
  <PresentationFormat>Diaprojekcija na zaslonu (4:3)</PresentationFormat>
  <Paragraphs>65</Paragraphs>
  <Slides>23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23</vt:i4>
      </vt:variant>
    </vt:vector>
  </HeadingPairs>
  <TitlesOfParts>
    <vt:vector size="24" baseType="lpstr">
      <vt:lpstr>Coins And Clouds-P</vt:lpstr>
      <vt:lpstr>FINANČNI NAČRT za leto 2017</vt:lpstr>
      <vt:lpstr>PowerPointova predstavitev</vt:lpstr>
      <vt:lpstr>PowerPointova predstavitev</vt:lpstr>
      <vt:lpstr> Sestava prihodkov v letu 2017 </vt:lpstr>
      <vt:lpstr> PRIHODKI ZA IZVAJANJE JAVNE SLUŽBE </vt:lpstr>
      <vt:lpstr> PRIHODKI od prodaje blaga in storitve na trgu </vt:lpstr>
      <vt:lpstr> ODHODKI za izvajanje javne službe </vt:lpstr>
      <vt:lpstr>ODHODKI iz naslova prodaje blaga in storitev na trgu </vt:lpstr>
      <vt:lpstr>Primerjava – PRIHODKI za izvajanje javne službe </vt:lpstr>
      <vt:lpstr>Primerjava – PLAČE in nadomestila </vt:lpstr>
      <vt:lpstr>PowerPointova predstavitev</vt:lpstr>
      <vt:lpstr> PRIHODKI </vt:lpstr>
      <vt:lpstr> Sestava proračunskih prihodkov v letu 2016 </vt:lpstr>
      <vt:lpstr>PRORAČUNSKI PRIHODKI </vt:lpstr>
      <vt:lpstr>Prihodki MIZŠ  </vt:lpstr>
      <vt:lpstr>Prihodki OBČINE Ivančna Gorica  </vt:lpstr>
      <vt:lpstr>PRIHODKI za izvajanje javne službe </vt:lpstr>
      <vt:lpstr>PRIHODKI tržne dejavnosti </vt:lpstr>
      <vt:lpstr>STROŠKI IN ODHODKI  </vt:lpstr>
      <vt:lpstr>PLAČE in nadomestila </vt:lpstr>
      <vt:lpstr>STROŠKI MATERIALA </vt:lpstr>
      <vt:lpstr>AMORTIZACIJA   </vt:lpstr>
      <vt:lpstr>DRUGI STROŠKI IN ODHODKI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>Melita</dc:creator>
  <cp:keywords>exciting online presentation communicate impactful exchange information broadcast collaborate on-screen projector white</cp:keywords>
  <dc:description>This template is ideal for your finance related presentations.</dc:description>
  <cp:lastModifiedBy>Melita</cp:lastModifiedBy>
  <cp:revision>42</cp:revision>
  <dcterms:created xsi:type="dcterms:W3CDTF">2017-02-23T06:44:16Z</dcterms:created>
  <dcterms:modified xsi:type="dcterms:W3CDTF">2017-02-23T08:11:02Z</dcterms:modified>
  <cp:category>Finance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">
    <vt:lpwstr>Coins And Clouds</vt:lpwstr>
  </property>
  <property fmtid="{D5CDD505-2E9C-101B-9397-08002B2CF9AE}" pid="3" name="Style">
    <vt:lpwstr>P</vt:lpwstr>
  </property>
  <property fmtid="{D5CDD505-2E9C-101B-9397-08002B2CF9AE}" pid="4" name="Folder">
    <vt:lpwstr>Finance</vt:lpwstr>
  </property>
  <property fmtid="{D5CDD505-2E9C-101B-9397-08002B2CF9AE}" pid="5" name="Attribution">
    <vt:lpwstr>Copyright © 2003 KMT Software, Inc.</vt:lpwstr>
  </property>
</Properties>
</file>